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Medium"/>
      <p:regular r:id="rId16"/>
      <p:bold r:id="rId17"/>
      <p:italic r:id="rId18"/>
      <p:boldItalic r:id="rId19"/>
    </p:embeddedFont>
    <p:embeddedFont>
      <p:font typeface="Merriweather Light"/>
      <p:regular r:id="rId20"/>
      <p:bold r:id="rId21"/>
      <p:italic r:id="rId22"/>
      <p:boldItalic r:id="rId23"/>
    </p:embeddedFont>
    <p:embeddedFont>
      <p:font typeface="Open Sans ExtraBold"/>
      <p:bold r:id="rId24"/>
      <p:boldItalic r:id="rId25"/>
    </p:embeddedFont>
    <p:embeddedFont>
      <p:font typeface="Oswald"/>
      <p:regular r:id="rId26"/>
      <p:bold r:id="rId27"/>
    </p:embeddedFont>
    <p:embeddedFont>
      <p:font typeface="Merriweather"/>
      <p:regular r:id="rId28"/>
      <p:bold r:id="rId29"/>
      <p:italic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Light-regular.fntdata"/><Relationship Id="rId22" Type="http://schemas.openxmlformats.org/officeDocument/2006/relationships/font" Target="fonts/MerriweatherLight-italic.fntdata"/><Relationship Id="rId21" Type="http://schemas.openxmlformats.org/officeDocument/2006/relationships/font" Target="fonts/MerriweatherLight-bold.fntdata"/><Relationship Id="rId24" Type="http://schemas.openxmlformats.org/officeDocument/2006/relationships/font" Target="fonts/OpenSansExtraBold-bold.fntdata"/><Relationship Id="rId23" Type="http://schemas.openxmlformats.org/officeDocument/2006/relationships/font" Target="fonts/Merriweather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OpenSansExtraBold-boldItalic.fntdata"/><Relationship Id="rId28" Type="http://schemas.openxmlformats.org/officeDocument/2006/relationships/font" Target="fonts/Merriweather-regular.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6.xml"/><Relationship Id="rId33" Type="http://schemas.openxmlformats.org/officeDocument/2006/relationships/font" Target="fonts/OpenSansLight-bold.fntdata"/><Relationship Id="rId10" Type="http://schemas.openxmlformats.org/officeDocument/2006/relationships/slide" Target="slides/slide5.xml"/><Relationship Id="rId32" Type="http://schemas.openxmlformats.org/officeDocument/2006/relationships/font" Target="fonts/OpenSansLight-regular.fntdata"/><Relationship Id="rId13" Type="http://schemas.openxmlformats.org/officeDocument/2006/relationships/slide" Target="slides/slide8.xml"/><Relationship Id="rId35" Type="http://schemas.openxmlformats.org/officeDocument/2006/relationships/font" Target="fonts/OpenSansLight-boldItalic.fntdata"/><Relationship Id="rId12" Type="http://schemas.openxmlformats.org/officeDocument/2006/relationships/slide" Target="slides/slide7.xml"/><Relationship Id="rId34" Type="http://schemas.openxmlformats.org/officeDocument/2006/relationships/font" Target="fonts/OpenSansLight-italic.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font" Target="fonts/RobotoMedium-bold.fntdata"/><Relationship Id="rId39" Type="http://schemas.openxmlformats.org/officeDocument/2006/relationships/font" Target="fonts/OpenSans-boldItalic.fntdata"/><Relationship Id="rId16" Type="http://schemas.openxmlformats.org/officeDocument/2006/relationships/font" Target="fonts/RobotoMedium-regular.fntdata"/><Relationship Id="rId38" Type="http://schemas.openxmlformats.org/officeDocument/2006/relationships/font" Target="fonts/OpenSans-italic.fntdata"/><Relationship Id="rId19" Type="http://schemas.openxmlformats.org/officeDocument/2006/relationships/font" Target="fonts/RobotoMedium-boldItalic.fntdata"/><Relationship Id="rId18" Type="http://schemas.openxmlformats.org/officeDocument/2006/relationships/font" Target="fonts/Roboto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f94711751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f947117515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fa8da5a49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erriweather Light"/>
              <a:buChar char="●"/>
            </a:pPr>
            <a:r>
              <a:rPr lang="en" sz="1200">
                <a:solidFill>
                  <a:schemeClr val="dk1"/>
                </a:solidFill>
                <a:latin typeface="Merriweather Light"/>
                <a:ea typeface="Merriweather Light"/>
                <a:cs typeface="Merriweather Light"/>
                <a:sym typeface="Merriweather Light"/>
              </a:rPr>
              <a:t>Everything in our work project involved Ethical and professional principles. </a:t>
            </a:r>
            <a:endParaRPr sz="1200">
              <a:solidFill>
                <a:schemeClr val="dk1"/>
              </a:solidFill>
              <a:latin typeface="Merriweather Light"/>
              <a:ea typeface="Merriweather Light"/>
              <a:cs typeface="Merriweather Light"/>
              <a:sym typeface="Merriweather Light"/>
            </a:endParaRPr>
          </a:p>
          <a:p>
            <a:pPr indent="457200" lvl="0" marL="457200" rtl="0" algn="l">
              <a:lnSpc>
                <a:spcPct val="115000"/>
              </a:lnSpc>
              <a:spcBef>
                <a:spcPts val="0"/>
              </a:spcBef>
              <a:spcAft>
                <a:spcPts val="0"/>
              </a:spcAft>
              <a:buNone/>
            </a:pPr>
            <a:r>
              <a:rPr lang="en" sz="1200">
                <a:solidFill>
                  <a:schemeClr val="dk1"/>
                </a:solidFill>
                <a:latin typeface="Merriweather Light"/>
                <a:ea typeface="Merriweather Light"/>
                <a:cs typeface="Merriweather Light"/>
                <a:sym typeface="Merriweather Light"/>
              </a:rPr>
              <a:t>sharing of information, each other, Ensures everyone understands goals, challenges, and progress. </a:t>
            </a:r>
            <a:endParaRPr sz="1200">
              <a:solidFill>
                <a:schemeClr val="dk1"/>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chemeClr val="dk1"/>
              </a:buClr>
              <a:buSzPts val="1200"/>
              <a:buFont typeface="Merriweather Light"/>
              <a:buChar char="●"/>
            </a:pPr>
            <a:r>
              <a:rPr lang="en" sz="1200">
                <a:solidFill>
                  <a:schemeClr val="dk1"/>
                </a:solidFill>
                <a:latin typeface="Merriweather Light"/>
                <a:ea typeface="Merriweather Light"/>
                <a:cs typeface="Merriweather Light"/>
                <a:sym typeface="Merriweather Light"/>
              </a:rPr>
              <a:t>From technical views, make sure users’ can navigate to everything without having any difficulty. </a:t>
            </a:r>
            <a:endParaRPr sz="1200">
              <a:solidFill>
                <a:schemeClr val="dk1"/>
              </a:solidFill>
              <a:latin typeface="Merriweather Light"/>
              <a:ea typeface="Merriweather Light"/>
              <a:cs typeface="Merriweather Light"/>
              <a:sym typeface="Merriweather Light"/>
            </a:endParaRPr>
          </a:p>
          <a:p>
            <a:pPr indent="-304800" lvl="0" marL="457200" rtl="0" algn="l">
              <a:lnSpc>
                <a:spcPct val="115000"/>
              </a:lnSpc>
              <a:spcBef>
                <a:spcPts val="0"/>
              </a:spcBef>
              <a:spcAft>
                <a:spcPts val="0"/>
              </a:spcAft>
              <a:buClr>
                <a:schemeClr val="dk1"/>
              </a:buClr>
              <a:buSzPts val="1200"/>
              <a:buFont typeface="Merriweather Light"/>
              <a:buChar char="●"/>
            </a:pPr>
            <a:r>
              <a:rPr lang="en" sz="1200">
                <a:solidFill>
                  <a:schemeClr val="dk1"/>
                </a:solidFill>
                <a:latin typeface="Merriweather Light"/>
                <a:ea typeface="Merriweather Light"/>
                <a:cs typeface="Merriweather Light"/>
                <a:sym typeface="Merriweather Light"/>
              </a:rPr>
              <a:t>Second, sure make sure users data safe which is accessibility.</a:t>
            </a:r>
            <a:endParaRPr sz="1200">
              <a:solidFill>
                <a:schemeClr val="dk1"/>
              </a:solidFill>
              <a:latin typeface="Merriweather Light"/>
              <a:ea typeface="Merriweather Light"/>
              <a:cs typeface="Merriweather Light"/>
              <a:sym typeface="Merriweather Light"/>
            </a:endParaRPr>
          </a:p>
        </p:txBody>
      </p:sp>
      <p:sp>
        <p:nvSpPr>
          <p:cNvPr id="129" name="Google Shape;129;g2fa8da5a49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07bdf09b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07bdf09b3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80d564f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3180d564f4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80651d0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area where we are </a:t>
            </a:r>
            <a:r>
              <a:rPr lang="en"/>
              <a:t>performing</a:t>
            </a:r>
            <a:r>
              <a:rPr lang="en"/>
              <a:t> well in is in Honest Communication</a:t>
            </a:r>
            <a:br>
              <a:rPr lang="en"/>
            </a:br>
            <a:br>
              <a:rPr lang="en"/>
            </a:br>
            <a:r>
              <a:rPr lang="en"/>
              <a:t>Having </a:t>
            </a:r>
            <a:r>
              <a:rPr lang="en"/>
              <a:t>effective</a:t>
            </a:r>
            <a:r>
              <a:rPr lang="en"/>
              <a:t> and honest communication makes sure that the client is fully informed about project progress, fosters trust, and allows for timely feedback. GridAI, demands </a:t>
            </a:r>
            <a:r>
              <a:rPr lang="en"/>
              <a:t>precise</a:t>
            </a:r>
            <a:r>
              <a:rPr lang="en"/>
              <a:t> coordination among team members and with the client. </a:t>
            </a:r>
            <a:br>
              <a:rPr lang="en"/>
            </a:br>
            <a:br>
              <a:rPr lang="en"/>
            </a:br>
            <a:r>
              <a:rPr lang="en"/>
              <a:t>Our approach for this is having weekly standups with the client to show what we have done so far, making our code accessible and always pushed and merged onto the development branch for testing as well as incorporating feedback and adjusting our implementations. </a:t>
            </a:r>
            <a:br>
              <a:rPr lang="en"/>
            </a:br>
            <a:br>
              <a:rPr lang="en"/>
            </a:br>
            <a:r>
              <a:rPr lang="en"/>
              <a:t>Having honest communication builds trust and maintains professional integrity, it makes sure that the whole team is aligned and meets client expectations, while also promoting accountability and collaboration. </a:t>
            </a:r>
            <a:endParaRPr/>
          </a:p>
        </p:txBody>
      </p:sp>
      <p:sp>
        <p:nvSpPr>
          <p:cNvPr id="85" name="Google Shape;85;g3180651d0b9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808c0c4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area where we are improving upon is addressing and adjusting to Scope Creep.</a:t>
            </a:r>
            <a:br>
              <a:rPr lang="en"/>
            </a:br>
            <a:br>
              <a:rPr lang="en"/>
            </a:br>
            <a:r>
              <a:rPr lang="en"/>
              <a:t>Delivering a polished, efficient, and error-free front end is critical to GridAI’s objectives and to also deliver a high-quality user experience. However our projects requirements have expanded beyond the original plan, making it challenging to meet deadlines without compromising on quality.</a:t>
            </a:r>
            <a:br>
              <a:rPr lang="en"/>
            </a:br>
            <a:br>
              <a:rPr lang="en"/>
            </a:br>
            <a:r>
              <a:rPr lang="en"/>
              <a:t>Some of the current issues </a:t>
            </a:r>
            <a:r>
              <a:rPr lang="en"/>
              <a:t>include</a:t>
            </a:r>
            <a:r>
              <a:rPr lang="en"/>
              <a:t>, our projects’ scope expanding to encompass five areas and backend code, where originally it was only 3 areas. And </a:t>
            </a:r>
            <a:r>
              <a:rPr lang="en"/>
              <a:t>prioritizing</a:t>
            </a:r>
            <a:r>
              <a:rPr lang="en"/>
              <a:t> deadlines and deliverables over code robustness and </a:t>
            </a:r>
            <a:r>
              <a:rPr lang="en"/>
              <a:t>efficiency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in order to address this, we have dedicated time specifically for testing, debugging, and peer code </a:t>
            </a:r>
            <a:r>
              <a:rPr lang="en"/>
              <a:t>reviews</a:t>
            </a:r>
            <a:r>
              <a:rPr lang="en"/>
              <a:t> to maintain quality. We have also conducted regular scope reviews to make sure that any future </a:t>
            </a:r>
            <a:r>
              <a:rPr lang="en"/>
              <a:t>changes</a:t>
            </a:r>
            <a:r>
              <a:rPr lang="en"/>
              <a:t> are carefully evaluate and their impact on deadlines are clearly understood by the client. </a:t>
            </a:r>
            <a:endParaRPr/>
          </a:p>
        </p:txBody>
      </p:sp>
      <p:sp>
        <p:nvSpPr>
          <p:cNvPr id="92" name="Google Shape;92;g31808c0c49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788735144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1788735144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81a0a722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Relevance: Being able to accurately predict outages and overuse is crucial for providing accurate warning to affected communities</a:t>
            </a:r>
            <a:endParaRPr/>
          </a:p>
          <a:p>
            <a:pPr indent="0" lvl="0" marL="0" rtl="0" algn="l">
              <a:spcBef>
                <a:spcPts val="0"/>
              </a:spcBef>
              <a:spcAft>
                <a:spcPts val="0"/>
              </a:spcAft>
              <a:buNone/>
            </a:pPr>
            <a:r>
              <a:rPr lang="en"/>
              <a:t>Since, this is communicated through the frontend, we have to make sure that it robustly provides this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Ethical Concern: Any unauthorized access at an administrative level could possibly </a:t>
            </a:r>
            <a:r>
              <a:rPr lang="en"/>
              <a:t>suppress</a:t>
            </a:r>
            <a:r>
              <a:rPr lang="en"/>
              <a:t> these warnings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Improvement Plan: Ensure proper security mechanisms are being followed (access log monitoring, role-based access control, and user education)</a:t>
            </a:r>
            <a:endParaRPr/>
          </a:p>
        </p:txBody>
      </p:sp>
      <p:sp>
        <p:nvSpPr>
          <p:cNvPr id="107" name="Google Shape;107;g3181a0a722a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181a0a722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GridAI is designed to be used by users of varying level of technical expertise (customers, operators, maintainers)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address this:</a:t>
            </a:r>
            <a:endParaRPr/>
          </a:p>
          <a:p>
            <a:pPr indent="0" lvl="0" marL="0" rtl="0" algn="l">
              <a:spcBef>
                <a:spcPts val="0"/>
              </a:spcBef>
              <a:spcAft>
                <a:spcPts val="0"/>
              </a:spcAft>
              <a:buNone/>
            </a:pPr>
            <a:r>
              <a:rPr lang="en"/>
              <a:t>The UI needs to be simple enough for customers to understand but also offer more complexed versions for operators and maintainers</a:t>
            </a:r>
            <a:endParaRPr/>
          </a:p>
          <a:p>
            <a:pPr indent="0" lvl="0" marL="0" rtl="0" algn="l">
              <a:spcBef>
                <a:spcPts val="0"/>
              </a:spcBef>
              <a:spcAft>
                <a:spcPts val="0"/>
              </a:spcAft>
              <a:buNone/>
            </a:pPr>
            <a:r>
              <a:rPr lang="en"/>
              <a:t>Provide documentation on how to use the UI and tutorials to cover basic operation</a:t>
            </a:r>
            <a:endParaRPr/>
          </a:p>
          <a:p>
            <a:pPr indent="0" lvl="0" marL="0" rtl="0" algn="l">
              <a:spcBef>
                <a:spcPts val="0"/>
              </a:spcBef>
              <a:spcAft>
                <a:spcPts val="0"/>
              </a:spcAft>
              <a:buNone/>
            </a:pPr>
            <a:r>
              <a:rPr lang="en"/>
              <a:t>Conduct comprehensive user testing at various skill levels to ensure that the UI has an intuitive workflow</a:t>
            </a:r>
            <a:endParaRPr/>
          </a:p>
        </p:txBody>
      </p:sp>
      <p:sp>
        <p:nvSpPr>
          <p:cNvPr id="114" name="Google Shape;114;g3181a0a722a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81a0a722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181a0a722a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50" name="Shape 50"/>
        <p:cNvGrpSpPr/>
        <p:nvPr/>
      </p:nvGrpSpPr>
      <p:grpSpPr>
        <a:xfrm>
          <a:off x="0" y="0"/>
          <a:ext cx="0" cy="0"/>
          <a:chOff x="0" y="0"/>
          <a:chExt cx="0" cy="0"/>
        </a:xfrm>
      </p:grpSpPr>
      <p:sp>
        <p:nvSpPr>
          <p:cNvPr id="51" name="Google Shape;51;p13"/>
          <p:cNvSpPr txBox="1"/>
          <p:nvPr/>
        </p:nvSpPr>
        <p:spPr>
          <a:xfrm>
            <a:off x="212725" y="2616994"/>
            <a:ext cx="184200" cy="3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a:ea typeface="Times"/>
              <a:cs typeface="Times"/>
              <a:sym typeface="Time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6"/>
          <p:cNvPicPr preferRelativeResize="0"/>
          <p:nvPr/>
        </p:nvPicPr>
        <p:blipFill rotWithShape="1">
          <a:blip r:embed="rId3">
            <a:alphaModFix/>
          </a:blip>
          <a:srcRect b="0" l="5906" r="5534" t="0"/>
          <a:stretch/>
        </p:blipFill>
        <p:spPr>
          <a:xfrm>
            <a:off x="0" y="-19050"/>
            <a:ext cx="9143998" cy="5162552"/>
          </a:xfrm>
          <a:prstGeom prst="rect">
            <a:avLst/>
          </a:prstGeom>
          <a:noFill/>
          <a:ln>
            <a:noFill/>
          </a:ln>
        </p:spPr>
      </p:pic>
      <p:sp>
        <p:nvSpPr>
          <p:cNvPr id="59" name="Google Shape;59;p16"/>
          <p:cNvSpPr/>
          <p:nvPr/>
        </p:nvSpPr>
        <p:spPr>
          <a:xfrm>
            <a:off x="0" y="-9600"/>
            <a:ext cx="9144000" cy="5162700"/>
          </a:xfrm>
          <a:prstGeom prst="rect">
            <a:avLst/>
          </a:prstGeom>
          <a:solidFill>
            <a:srgbClr val="C8102E">
              <a:alpha val="89800"/>
            </a:srgbClr>
          </a:solid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b="0" i="0" sz="2400" u="none" cap="none" strike="noStrike">
              <a:solidFill>
                <a:srgbClr val="C8102E"/>
              </a:solidFill>
              <a:latin typeface="Times"/>
              <a:ea typeface="Times"/>
              <a:cs typeface="Times"/>
              <a:sym typeface="Times"/>
            </a:endParaRPr>
          </a:p>
        </p:txBody>
      </p:sp>
      <p:sp>
        <p:nvSpPr>
          <p:cNvPr id="60" name="Google Shape;60;p16"/>
          <p:cNvSpPr txBox="1"/>
          <p:nvPr/>
        </p:nvSpPr>
        <p:spPr>
          <a:xfrm>
            <a:off x="934450" y="2331900"/>
            <a:ext cx="7721400" cy="47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Font typeface="Arial"/>
              <a:buNone/>
            </a:pPr>
            <a:r>
              <a:rPr lang="en" sz="2400">
                <a:solidFill>
                  <a:schemeClr val="lt1"/>
                </a:solidFill>
                <a:latin typeface="Open Sans Light"/>
                <a:ea typeface="Open Sans Light"/>
                <a:cs typeface="Open Sans Light"/>
                <a:sym typeface="Open Sans Light"/>
              </a:rPr>
              <a:t>Lightning Talk 8: Ethics and Professional Responsibility</a:t>
            </a:r>
            <a:endParaRPr sz="2400">
              <a:solidFill>
                <a:schemeClr val="lt1"/>
              </a:solidFill>
              <a:latin typeface="Open Sans Light"/>
              <a:ea typeface="Open Sans Light"/>
              <a:cs typeface="Open Sans Light"/>
              <a:sym typeface="Open Sans Light"/>
            </a:endParaRPr>
          </a:p>
        </p:txBody>
      </p:sp>
      <p:sp>
        <p:nvSpPr>
          <p:cNvPr id="61" name="Google Shape;61;p16"/>
          <p:cNvSpPr txBox="1"/>
          <p:nvPr/>
        </p:nvSpPr>
        <p:spPr>
          <a:xfrm>
            <a:off x="934450" y="1800898"/>
            <a:ext cx="7162800" cy="53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 sz="4000">
                <a:solidFill>
                  <a:schemeClr val="lt1"/>
                </a:solidFill>
                <a:latin typeface="Oswald"/>
                <a:ea typeface="Oswald"/>
                <a:cs typeface="Oswald"/>
                <a:sym typeface="Oswald"/>
              </a:rPr>
              <a:t>GridAI: Front-end Team</a:t>
            </a:r>
            <a:endParaRPr>
              <a:latin typeface="Oswald"/>
              <a:ea typeface="Oswald"/>
              <a:cs typeface="Oswald"/>
              <a:sym typeface="Oswald"/>
            </a:endParaRPr>
          </a:p>
        </p:txBody>
      </p:sp>
      <p:pic>
        <p:nvPicPr>
          <p:cNvPr descr="ISU LEFT white.eps" id="62" name="Google Shape;62;p16"/>
          <p:cNvPicPr preferRelativeResize="0"/>
          <p:nvPr/>
        </p:nvPicPr>
        <p:blipFill rotWithShape="1">
          <a:blip r:embed="rId4">
            <a:alphaModFix/>
          </a:blip>
          <a:srcRect b="38233" l="0" r="0" t="0"/>
          <a:stretch/>
        </p:blipFill>
        <p:spPr>
          <a:xfrm>
            <a:off x="6434425" y="4718498"/>
            <a:ext cx="2396500" cy="201900"/>
          </a:xfrm>
          <a:prstGeom prst="rect">
            <a:avLst/>
          </a:prstGeom>
          <a:noFill/>
          <a:ln>
            <a:noFill/>
          </a:ln>
        </p:spPr>
      </p:pic>
      <p:sp>
        <p:nvSpPr>
          <p:cNvPr id="63" name="Google Shape;63;p16"/>
          <p:cNvSpPr txBox="1"/>
          <p:nvPr/>
        </p:nvSpPr>
        <p:spPr>
          <a:xfrm>
            <a:off x="934450" y="3839384"/>
            <a:ext cx="7162800" cy="47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Roboto Medium"/>
                <a:ea typeface="Roboto Medium"/>
                <a:cs typeface="Roboto Medium"/>
                <a:sym typeface="Roboto Medium"/>
              </a:rPr>
              <a:t>Skyler Kutsch    Rangsimun Bargman    Franck Biyoghe Bi Ndoutoume</a:t>
            </a:r>
            <a:br>
              <a:rPr lang="en" sz="1200">
                <a:solidFill>
                  <a:schemeClr val="lt1"/>
                </a:solidFill>
                <a:latin typeface="Roboto Medium"/>
                <a:ea typeface="Roboto Medium"/>
                <a:cs typeface="Roboto Medium"/>
                <a:sym typeface="Roboto Medium"/>
              </a:rPr>
            </a:br>
            <a:r>
              <a:rPr lang="en" sz="1200">
                <a:solidFill>
                  <a:schemeClr val="lt1"/>
                </a:solidFill>
                <a:latin typeface="Roboto Medium"/>
                <a:ea typeface="Roboto Medium"/>
                <a:cs typeface="Roboto Medium"/>
                <a:sym typeface="Roboto Medium"/>
              </a:rPr>
              <a:t>Jesus Soto Gonzalez    Hang Thang    Justin Soberano B.</a:t>
            </a:r>
            <a:endParaRPr sz="1200">
              <a:solidFill>
                <a:schemeClr val="lt1"/>
              </a:solidFill>
              <a:latin typeface="Roboto Medium"/>
              <a:ea typeface="Roboto Medium"/>
              <a:cs typeface="Roboto Medium"/>
              <a:sym typeface="Roboto Medium"/>
            </a:endParaRPr>
          </a:p>
        </p:txBody>
      </p:sp>
      <p:cxnSp>
        <p:nvCxnSpPr>
          <p:cNvPr id="64" name="Google Shape;64;p16"/>
          <p:cNvCxnSpPr/>
          <p:nvPr/>
        </p:nvCxnSpPr>
        <p:spPr>
          <a:xfrm>
            <a:off x="39325" y="2998775"/>
            <a:ext cx="9144000" cy="0"/>
          </a:xfrm>
          <a:prstGeom prst="straightConnector1">
            <a:avLst/>
          </a:prstGeom>
          <a:solidFill>
            <a:schemeClr val="accent1"/>
          </a:solidFill>
          <a:ln cap="flat" cmpd="sng" w="9525">
            <a:solidFill>
              <a:srgbClr val="F1BE48">
                <a:alpha val="80000"/>
              </a:srgbClr>
            </a:solidFill>
            <a:prstDash val="solid"/>
            <a:round/>
            <a:headEnd len="sm" w="sm" type="none"/>
            <a:tailEnd len="sm" w="sm" type="none"/>
          </a:ln>
        </p:spPr>
      </p:cxnSp>
      <p:sp>
        <p:nvSpPr>
          <p:cNvPr id="65" name="Google Shape;65;p16"/>
          <p:cNvSpPr txBox="1"/>
          <p:nvPr/>
        </p:nvSpPr>
        <p:spPr>
          <a:xfrm>
            <a:off x="934450" y="3119825"/>
            <a:ext cx="19992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Team ID: </a:t>
            </a:r>
            <a:r>
              <a:rPr lang="en" sz="1200">
                <a:solidFill>
                  <a:schemeClr val="lt1"/>
                </a:solidFill>
                <a:latin typeface="Open Sans"/>
                <a:ea typeface="Open Sans"/>
                <a:cs typeface="Open Sans"/>
                <a:sym typeface="Open Sans"/>
              </a:rPr>
              <a:t>SD May 25-43</a:t>
            </a:r>
            <a:r>
              <a:rPr b="1" lang="en" sz="1200">
                <a:solidFill>
                  <a:schemeClr val="lt1"/>
                </a:solidFill>
                <a:latin typeface="Open Sans"/>
                <a:ea typeface="Open Sans"/>
                <a:cs typeface="Open Sans"/>
                <a:sym typeface="Open Sans"/>
              </a:rPr>
              <a:t> </a:t>
            </a:r>
            <a:endParaRPr b="1" sz="1200">
              <a:solidFill>
                <a:schemeClr val="lt1"/>
              </a:solidFill>
              <a:latin typeface="Open Sans"/>
              <a:ea typeface="Open Sans"/>
              <a:cs typeface="Open Sans"/>
              <a:sym typeface="Open Sans"/>
            </a:endParaRPr>
          </a:p>
        </p:txBody>
      </p:sp>
      <p:sp>
        <p:nvSpPr>
          <p:cNvPr id="66" name="Google Shape;66;p16"/>
          <p:cNvSpPr txBox="1"/>
          <p:nvPr/>
        </p:nvSpPr>
        <p:spPr>
          <a:xfrm>
            <a:off x="934450" y="3410075"/>
            <a:ext cx="2250600" cy="4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Open Sans"/>
                <a:ea typeface="Open Sans"/>
                <a:cs typeface="Open Sans"/>
                <a:sym typeface="Open Sans"/>
              </a:rPr>
              <a:t>Client: </a:t>
            </a:r>
            <a:r>
              <a:rPr lang="en" sz="1200">
                <a:solidFill>
                  <a:schemeClr val="lt1"/>
                </a:solidFill>
                <a:latin typeface="Open Sans"/>
                <a:ea typeface="Open Sans"/>
                <a:cs typeface="Open Sans"/>
                <a:sym typeface="Open Sans"/>
              </a:rPr>
              <a:t>Dr. Gelli Ravikumar</a:t>
            </a:r>
            <a:endParaRPr sz="12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cxnSp>
        <p:nvCxnSpPr>
          <p:cNvPr id="131" name="Google Shape;131;p25"/>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32" name="Google Shape;132;p25"/>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Conclusion</a:t>
            </a:r>
            <a:endParaRPr sz="2200">
              <a:solidFill>
                <a:srgbClr val="C8102E"/>
              </a:solidFill>
              <a:latin typeface="Times"/>
              <a:ea typeface="Times"/>
              <a:cs typeface="Times"/>
              <a:sym typeface="Times"/>
            </a:endParaRPr>
          </a:p>
        </p:txBody>
      </p:sp>
      <p:sp>
        <p:nvSpPr>
          <p:cNvPr id="133" name="Google Shape;133;p25"/>
          <p:cNvSpPr txBox="1"/>
          <p:nvPr/>
        </p:nvSpPr>
        <p:spPr>
          <a:xfrm>
            <a:off x="604525" y="1033300"/>
            <a:ext cx="7503900" cy="3413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 sz="1200">
                <a:solidFill>
                  <a:srgbClr val="0E0E0E"/>
                </a:solidFill>
                <a:latin typeface="Merriweather"/>
                <a:ea typeface="Merriweather"/>
                <a:cs typeface="Merriweather"/>
                <a:sym typeface="Merriweather"/>
              </a:rPr>
              <a:t>In this lightning talk we:</a:t>
            </a:r>
            <a:endParaRPr b="1" sz="1200">
              <a:solidFill>
                <a:srgbClr val="0E0E0E"/>
              </a:solidFill>
              <a:latin typeface="Merriweather"/>
              <a:ea typeface="Merriweather"/>
              <a:cs typeface="Merriweather"/>
              <a:sym typeface="Merriweather"/>
            </a:endParaRPr>
          </a:p>
          <a:p>
            <a:pPr indent="0" lvl="0" marL="45720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Highlighted how GridAI upholds ethical and professional principles, from fostering transparent communication to addressing challenges like ensuring data security and adhering to high engineering standards ensures that reliability, efficiency, and integrity in the results.</a:t>
            </a:r>
            <a:endParaRPr sz="1200">
              <a:solidFill>
                <a:schemeClr val="dk1"/>
              </a:solidFill>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rgbClr val="C8102E"/>
                </a:solidFill>
                <a:latin typeface="Merriweather Light"/>
                <a:ea typeface="Merriweather Light"/>
                <a:cs typeface="Merriweather Light"/>
                <a:sym typeface="Merriweather Light"/>
              </a:rPr>
              <a:t> </a:t>
            </a:r>
            <a:r>
              <a:rPr lang="en" sz="1200">
                <a:solidFill>
                  <a:schemeClr val="dk1"/>
                </a:solidFill>
                <a:latin typeface="Merriweather Light"/>
                <a:ea typeface="Merriweather Light"/>
                <a:cs typeface="Merriweather Light"/>
                <a:sym typeface="Merriweather Light"/>
              </a:rPr>
              <a:t>Showcased our commitment to quality, ensuring that GridAI not only achieves technical goals but also serves users effectively and responsibly.</a:t>
            </a:r>
            <a:endParaRPr sz="1200">
              <a:solidFill>
                <a:schemeClr val="dk1"/>
              </a:solidFill>
              <a:latin typeface="Merriweather Light"/>
              <a:ea typeface="Merriweather Light"/>
              <a:cs typeface="Merriweather Light"/>
              <a:sym typeface="Merriweather Light"/>
            </a:endParaRPr>
          </a:p>
          <a:p>
            <a:pPr indent="0" lvl="0" marL="45720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Moving forward, we will continue to prioritize collaboration, adaptability, and innovation to deliver a product that empowers users and benefits communities.</a:t>
            </a:r>
            <a:endParaRPr sz="1200">
              <a:latin typeface="Merriweather Light"/>
              <a:ea typeface="Merriweather Light"/>
              <a:cs typeface="Merriweather Light"/>
              <a:sym typeface="Merriweather Light"/>
            </a:endParaRPr>
          </a:p>
          <a:p>
            <a:pPr indent="0" lvl="0" marL="0" rtl="0" algn="l">
              <a:lnSpc>
                <a:spcPct val="115000"/>
              </a:lnSpc>
              <a:spcBef>
                <a:spcPts val="0"/>
              </a:spcBef>
              <a:spcAft>
                <a:spcPts val="0"/>
              </a:spcAft>
              <a:buNone/>
            </a:pPr>
            <a:r>
              <a:t/>
            </a:r>
            <a:endParaRPr b="1" sz="1200">
              <a:solidFill>
                <a:srgbClr val="0E0E0E"/>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1200">
              <a:solidFill>
                <a:srgbClr val="0E0E0E"/>
              </a:solidFill>
              <a:latin typeface="Merriweather Light"/>
              <a:ea typeface="Merriweather Light"/>
              <a:cs typeface="Merriweather Light"/>
              <a:sym typeface="Merriweather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cxnSp>
        <p:nvCxnSpPr>
          <p:cNvPr id="71" name="Google Shape;71;p17"/>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72" name="Google Shape;72;p17"/>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Project Overview</a:t>
            </a:r>
            <a:endParaRPr sz="2200">
              <a:solidFill>
                <a:srgbClr val="C8102E"/>
              </a:solidFill>
              <a:latin typeface="Times"/>
              <a:ea typeface="Times"/>
              <a:cs typeface="Times"/>
              <a:sym typeface="Times"/>
            </a:endParaRPr>
          </a:p>
        </p:txBody>
      </p:sp>
      <p:sp>
        <p:nvSpPr>
          <p:cNvPr id="73" name="Google Shape;73;p17"/>
          <p:cNvSpPr txBox="1"/>
          <p:nvPr/>
        </p:nvSpPr>
        <p:spPr>
          <a:xfrm>
            <a:off x="604525" y="1265850"/>
            <a:ext cx="4794900" cy="3086100"/>
          </a:xfrm>
          <a:prstGeom prst="rect">
            <a:avLst/>
          </a:prstGeom>
          <a:noFill/>
          <a:ln>
            <a:noFill/>
          </a:ln>
        </p:spPr>
        <p:txBody>
          <a:bodyPr anchorCtr="0" anchor="t" bIns="45700" lIns="91425" spcFirstLastPara="1" rIns="91425" wrap="square" tIns="45700">
            <a:noAutofit/>
          </a:bodyPr>
          <a:lstStyle/>
          <a:p>
            <a:pPr indent="-260350" lvl="0" marL="285750" marR="0" rtl="0" algn="l">
              <a:lnSpc>
                <a:spcPct val="150000"/>
              </a:lnSpc>
              <a:spcBef>
                <a:spcPts val="0"/>
              </a:spcBef>
              <a:spcAft>
                <a:spcPts val="0"/>
              </a:spcAft>
              <a:buClr>
                <a:srgbClr val="C8102E"/>
              </a:buClr>
              <a:buSzPts val="1200"/>
              <a:buFont typeface="Merriweather Light"/>
              <a:buChar char="➔"/>
            </a:pPr>
            <a:r>
              <a:rPr b="1" lang="en" sz="1200">
                <a:latin typeface="Merriweather"/>
                <a:ea typeface="Merriweather"/>
                <a:cs typeface="Merriweather"/>
                <a:sym typeface="Merriweather"/>
              </a:rPr>
              <a:t>Objective: </a:t>
            </a:r>
            <a:r>
              <a:rPr lang="en" sz="1200">
                <a:latin typeface="Merriweather Light"/>
                <a:ea typeface="Merriweather Light"/>
                <a:cs typeface="Merriweather Light"/>
                <a:sym typeface="Merriweather Light"/>
              </a:rPr>
              <a:t>Develop an intuitive, responsive front-end interface for GridAI using React, facilitating seamless backend interaction and </a:t>
            </a:r>
            <a:r>
              <a:rPr lang="en" sz="1200">
                <a:latin typeface="Merriweather Light"/>
                <a:ea typeface="Merriweather Light"/>
                <a:cs typeface="Merriweather Light"/>
                <a:sym typeface="Merriweather Light"/>
              </a:rPr>
              <a:t>enhancing</a:t>
            </a:r>
            <a:r>
              <a:rPr lang="en" sz="1200">
                <a:latin typeface="Merriweather Light"/>
                <a:ea typeface="Merriweather Light"/>
                <a:cs typeface="Merriweather Light"/>
                <a:sym typeface="Merriweather Light"/>
              </a:rPr>
              <a:t> user experience.</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Scope:</a:t>
            </a:r>
            <a:r>
              <a:rPr lang="en" sz="1200">
                <a:latin typeface="Merriweather Light"/>
                <a:ea typeface="Merriweather Light"/>
                <a:cs typeface="Merriweather Light"/>
                <a:sym typeface="Merriweather Light"/>
              </a:rPr>
              <a:t> Support power utility operators and energy producers in managing grid operations efficiently with AI-driven tools.</a:t>
            </a:r>
            <a:endParaRPr sz="1200">
              <a:latin typeface="Merriweather Light"/>
              <a:ea typeface="Merriweather Light"/>
              <a:cs typeface="Merriweather Light"/>
              <a:sym typeface="Merriweather Light"/>
            </a:endParaRPr>
          </a:p>
          <a:p>
            <a:pPr indent="0" lvl="0" marL="45720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Goals: </a:t>
            </a:r>
            <a:r>
              <a:rPr lang="en" sz="1200">
                <a:latin typeface="Merriweather Light"/>
                <a:ea typeface="Merriweather Light"/>
                <a:cs typeface="Merriweather Light"/>
                <a:sym typeface="Merriweather Light"/>
              </a:rPr>
              <a:t>Prioritize the user experience, accessibility, performance optimization, and maintainability of the web application.</a:t>
            </a:r>
            <a:endParaRPr sz="1200">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pic>
        <p:nvPicPr>
          <p:cNvPr id="74" name="Google Shape;74;p17"/>
          <p:cNvPicPr preferRelativeResize="0"/>
          <p:nvPr/>
        </p:nvPicPr>
        <p:blipFill rotWithShape="1">
          <a:blip r:embed="rId3">
            <a:alphaModFix/>
          </a:blip>
          <a:srcRect b="0" l="12411" r="0" t="0"/>
          <a:stretch/>
        </p:blipFill>
        <p:spPr>
          <a:xfrm>
            <a:off x="5399425" y="1761550"/>
            <a:ext cx="3012851" cy="2294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cxnSp>
        <p:nvCxnSpPr>
          <p:cNvPr id="79" name="Google Shape;79;p18"/>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0" name="Google Shape;80;p18"/>
          <p:cNvSpPr txBox="1"/>
          <p:nvPr/>
        </p:nvSpPr>
        <p:spPr>
          <a:xfrm>
            <a:off x="604520" y="437332"/>
            <a:ext cx="51054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What is GridAI?</a:t>
            </a:r>
            <a:endParaRPr sz="2200">
              <a:solidFill>
                <a:srgbClr val="C8102E"/>
              </a:solidFill>
              <a:latin typeface="Times"/>
              <a:ea typeface="Times"/>
              <a:cs typeface="Times"/>
              <a:sym typeface="Times"/>
            </a:endParaRPr>
          </a:p>
        </p:txBody>
      </p:sp>
      <p:sp>
        <p:nvSpPr>
          <p:cNvPr id="81" name="Google Shape;81;p18"/>
          <p:cNvSpPr txBox="1"/>
          <p:nvPr/>
        </p:nvSpPr>
        <p:spPr>
          <a:xfrm>
            <a:off x="604525" y="1501963"/>
            <a:ext cx="3901800" cy="30861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
                <a:latin typeface="Merriweather"/>
                <a:ea typeface="Merriweather"/>
                <a:cs typeface="Merriweather"/>
                <a:sym typeface="Merriweather"/>
              </a:rPr>
              <a:t>GridAI</a:t>
            </a:r>
            <a:r>
              <a:rPr lang="en">
                <a:latin typeface="Merriweather Light"/>
                <a:ea typeface="Merriweather Light"/>
                <a:cs typeface="Merriweather Light"/>
                <a:sym typeface="Merriweather Light"/>
              </a:rPr>
              <a:t> is an advance electric power grid management platform designed to:</a:t>
            </a:r>
            <a:endParaRPr>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latin typeface="Merriweather Light"/>
              <a:ea typeface="Merriweather Light"/>
              <a:cs typeface="Merriweather Light"/>
              <a:sym typeface="Merriweather Light"/>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Simplify Complex Data Management.</a:t>
            </a:r>
            <a:endParaRPr b="1" sz="1200">
              <a:latin typeface="Merriweather"/>
              <a:ea typeface="Merriweather"/>
              <a:cs typeface="Merriweather"/>
              <a:sym typeface="Merriweather"/>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Offer Customizable Real-Time Data Visualizations.</a:t>
            </a:r>
            <a:endParaRPr b="1" sz="1200">
              <a:latin typeface="Merriweather"/>
              <a:ea typeface="Merriweather"/>
              <a:cs typeface="Merriweather"/>
              <a:sym typeface="Merriweather"/>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Ensure High Performance and Scalability.</a:t>
            </a:r>
            <a:endParaRPr b="1" sz="1200">
              <a:latin typeface="Merriweather"/>
              <a:ea typeface="Merriweather"/>
              <a:cs typeface="Merriweather"/>
              <a:sym typeface="Merriweather"/>
            </a:endParaRPr>
          </a:p>
          <a:p>
            <a:pPr indent="-260350" lvl="0" marL="285750" marR="0" rtl="0" algn="l">
              <a:lnSpc>
                <a:spcPct val="150000"/>
              </a:lnSpc>
              <a:spcBef>
                <a:spcPts val="0"/>
              </a:spcBef>
              <a:spcAft>
                <a:spcPts val="0"/>
              </a:spcAft>
              <a:buClr>
                <a:srgbClr val="C8102E"/>
              </a:buClr>
              <a:buSzPts val="1200"/>
              <a:buFont typeface="Merriweather"/>
              <a:buChar char="➔"/>
            </a:pPr>
            <a:r>
              <a:rPr b="1" lang="en" sz="1200">
                <a:latin typeface="Merriweather"/>
                <a:ea typeface="Merriweather"/>
                <a:cs typeface="Merriweather"/>
                <a:sym typeface="Merriweather"/>
              </a:rPr>
              <a:t>Integrate AI-Driven Tools.</a:t>
            </a:r>
            <a:endParaRPr b="1" sz="1200">
              <a:latin typeface="Merriweather"/>
              <a:ea typeface="Merriweather"/>
              <a:cs typeface="Merriweather"/>
              <a:sym typeface="Merriweather"/>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5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pic>
        <p:nvPicPr>
          <p:cNvPr id="82" name="Google Shape;82;p18"/>
          <p:cNvPicPr preferRelativeResize="0"/>
          <p:nvPr/>
        </p:nvPicPr>
        <p:blipFill rotWithShape="1">
          <a:blip r:embed="rId3">
            <a:alphaModFix/>
          </a:blip>
          <a:srcRect b="0" l="6284" r="4445" t="0"/>
          <a:stretch/>
        </p:blipFill>
        <p:spPr>
          <a:xfrm>
            <a:off x="4438300" y="1305383"/>
            <a:ext cx="4149676" cy="26139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cxnSp>
        <p:nvCxnSpPr>
          <p:cNvPr id="87" name="Google Shape;87;p19"/>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88" name="Google Shape;88;p19"/>
          <p:cNvSpPr txBox="1"/>
          <p:nvPr/>
        </p:nvSpPr>
        <p:spPr>
          <a:xfrm>
            <a:off x="604525" y="437325"/>
            <a:ext cx="7826400" cy="40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IDEALS Professional Responsibility – Performing Well</a:t>
            </a:r>
            <a:endParaRPr sz="2200">
              <a:solidFill>
                <a:srgbClr val="C8102E"/>
              </a:solidFill>
              <a:latin typeface="Times"/>
              <a:ea typeface="Times"/>
              <a:cs typeface="Times"/>
              <a:sym typeface="Times"/>
            </a:endParaRPr>
          </a:p>
        </p:txBody>
      </p:sp>
      <p:sp>
        <p:nvSpPr>
          <p:cNvPr id="89" name="Google Shape;89;p19"/>
          <p:cNvSpPr txBox="1"/>
          <p:nvPr/>
        </p:nvSpPr>
        <p:spPr>
          <a:xfrm>
            <a:off x="604525" y="1147875"/>
            <a:ext cx="7701300" cy="3570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Area: </a:t>
            </a:r>
            <a:r>
              <a:rPr lang="en" sz="1200">
                <a:latin typeface="Merriweather Light"/>
                <a:ea typeface="Merriweather Light"/>
                <a:cs typeface="Merriweather Light"/>
                <a:sym typeface="Merriweather Light"/>
              </a:rPr>
              <a:t>Honest Communication</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Relevance: </a:t>
            </a:r>
            <a:r>
              <a:rPr lang="en" sz="1200">
                <a:latin typeface="Merriweather Light"/>
                <a:ea typeface="Merriweather Light"/>
                <a:cs typeface="Merriweather Light"/>
                <a:sym typeface="Merriweather Light"/>
              </a:rPr>
              <a:t>Effective and honest communication ensures that the client is fully informed about project progress, fosters trust, and allows for timely feedback. For GridAI, its complexity demands precise coordination among team members and with the client.</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Approach:</a:t>
            </a:r>
            <a:endParaRPr sz="1200">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Weekly updates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Code Accessibility</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Client Feedback</a:t>
            </a:r>
            <a:endParaRPr sz="1200">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rPr b="1" lang="en" sz="1200">
                <a:latin typeface="Merriweather"/>
                <a:ea typeface="Merriweather"/>
                <a:cs typeface="Merriweather"/>
                <a:sym typeface="Merriweather"/>
              </a:rPr>
              <a:t>Why It’s Ethical:</a:t>
            </a:r>
            <a:endParaRPr b="1" sz="1200">
              <a:latin typeface="Merriweather"/>
              <a:ea typeface="Merriweather"/>
              <a:cs typeface="Merriweather"/>
              <a:sym typeface="Merriweather"/>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Builds trust and maintains professional integrity by keeping the client informed.</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Ensures alignment between the team’s efforts and the client expectations.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Promotes accountability and collaboration within the team and client.</a:t>
            </a:r>
            <a:endParaRPr sz="1200">
              <a:solidFill>
                <a:schemeClr val="dk1"/>
              </a:solidFill>
              <a:latin typeface="Merriweather Light"/>
              <a:ea typeface="Merriweather Light"/>
              <a:cs typeface="Merriweather Light"/>
              <a:sym typeface="Merriweather Light"/>
            </a:endParaRPr>
          </a:p>
          <a:p>
            <a:pPr indent="0" lvl="0" marL="91440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p20"/>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95" name="Google Shape;95;p20"/>
          <p:cNvSpPr txBox="1"/>
          <p:nvPr/>
        </p:nvSpPr>
        <p:spPr>
          <a:xfrm>
            <a:off x="604525" y="437325"/>
            <a:ext cx="8369100" cy="405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b="1" lang="en" sz="2200">
                <a:solidFill>
                  <a:srgbClr val="C8102E"/>
                </a:solidFill>
                <a:latin typeface="Open Sans ExtraBold"/>
                <a:ea typeface="Open Sans ExtraBold"/>
                <a:cs typeface="Open Sans ExtraBold"/>
                <a:sym typeface="Open Sans ExtraBold"/>
              </a:rPr>
              <a:t>IDEALS Professional Responsibility – Needs Improvement</a:t>
            </a:r>
            <a:endParaRPr sz="2200">
              <a:solidFill>
                <a:srgbClr val="C8102E"/>
              </a:solidFill>
              <a:latin typeface="Times"/>
              <a:ea typeface="Times"/>
              <a:cs typeface="Times"/>
              <a:sym typeface="Times"/>
            </a:endParaRPr>
          </a:p>
          <a:p>
            <a:pPr indent="0" lvl="0" marL="0" marR="0" rtl="0" algn="l">
              <a:spcBef>
                <a:spcPts val="0"/>
              </a:spcBef>
              <a:spcAft>
                <a:spcPts val="0"/>
              </a:spcAft>
              <a:buNone/>
            </a:pPr>
            <a:r>
              <a:t/>
            </a:r>
            <a:endParaRPr b="1" sz="2000">
              <a:solidFill>
                <a:srgbClr val="C8102E"/>
              </a:solidFill>
              <a:latin typeface="Open Sans ExtraBold"/>
              <a:ea typeface="Open Sans ExtraBold"/>
              <a:cs typeface="Open Sans ExtraBold"/>
              <a:sym typeface="Open Sans ExtraBold"/>
            </a:endParaRPr>
          </a:p>
        </p:txBody>
      </p:sp>
      <p:sp>
        <p:nvSpPr>
          <p:cNvPr id="96" name="Google Shape;96;p20"/>
          <p:cNvSpPr txBox="1"/>
          <p:nvPr/>
        </p:nvSpPr>
        <p:spPr>
          <a:xfrm>
            <a:off x="604525" y="995475"/>
            <a:ext cx="7988700" cy="3570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Area: </a:t>
            </a:r>
            <a:r>
              <a:rPr lang="en" sz="1200">
                <a:latin typeface="Merriweather Light"/>
                <a:ea typeface="Merriweather Light"/>
                <a:cs typeface="Merriweather Light"/>
                <a:sym typeface="Merriweather Light"/>
              </a:rPr>
              <a:t>Addressing Scope Creep</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Relevance: </a:t>
            </a:r>
            <a:r>
              <a:rPr lang="en" sz="1200">
                <a:latin typeface="Merriweather Light"/>
                <a:ea typeface="Merriweather Light"/>
                <a:cs typeface="Merriweather Light"/>
                <a:sym typeface="Merriweather Light"/>
              </a:rPr>
              <a:t>Delivering a polished, efficient, and error-free front-end is critical to achieving GridAI’s objectives and ensuring a high-quality user experience. However, scope creep has expanded the project’s requirements beyond the original plan, </a:t>
            </a:r>
            <a:r>
              <a:rPr lang="en" sz="1200">
                <a:latin typeface="Merriweather Light"/>
                <a:ea typeface="Merriweather Light"/>
                <a:cs typeface="Merriweather Light"/>
                <a:sym typeface="Merriweather Light"/>
              </a:rPr>
              <a:t>making</a:t>
            </a:r>
            <a:r>
              <a:rPr lang="en" sz="1200">
                <a:latin typeface="Merriweather Light"/>
                <a:ea typeface="Merriweather Light"/>
                <a:cs typeface="Merriweather Light"/>
                <a:sym typeface="Merriweather Light"/>
              </a:rPr>
              <a:t> it challenging to meet deadlines without compromising on quality.</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Current Scope</a:t>
            </a:r>
            <a:r>
              <a:rPr b="1" lang="en" sz="1200">
                <a:latin typeface="Merriweather"/>
                <a:ea typeface="Merriweather"/>
                <a:cs typeface="Merriweather"/>
                <a:sym typeface="Merriweather"/>
              </a:rPr>
              <a:t> Issues:</a:t>
            </a:r>
            <a:endParaRPr sz="1200">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The project originally focused on three main areas but has expanded to encompass five areas and backend code.</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Prioritizing deadlines and deliverables over code robustness and efficiency.</a:t>
            </a:r>
            <a:endParaRPr sz="1200">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rPr b="1" lang="en" sz="1200">
                <a:latin typeface="Merriweather"/>
                <a:ea typeface="Merriweather"/>
                <a:cs typeface="Merriweather"/>
                <a:sym typeface="Merriweather"/>
              </a:rPr>
              <a:t>Improvement Plan</a:t>
            </a:r>
            <a:r>
              <a:rPr b="1" lang="en" sz="1200">
                <a:latin typeface="Merriweather"/>
                <a:ea typeface="Merriweather"/>
                <a:cs typeface="Merriweather"/>
                <a:sym typeface="Merriweather"/>
              </a:rPr>
              <a:t>:</a:t>
            </a:r>
            <a:endParaRPr b="1" sz="1200">
              <a:latin typeface="Merriweather"/>
              <a:ea typeface="Merriweather"/>
              <a:cs typeface="Merriweather"/>
              <a:sym typeface="Merriweather"/>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Dedicate time specifically for testing, debugging, and peer code reviews to maintain quality.</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Conduct regular scope reviews to ensure that future changes are carefully evaluated and their impact on deadlines and resources is clearly understood.</a:t>
            </a:r>
            <a:endParaRPr sz="1200">
              <a:solidFill>
                <a:schemeClr val="dk1"/>
              </a:solidFill>
              <a:latin typeface="Merriweather Light"/>
              <a:ea typeface="Merriweather Light"/>
              <a:cs typeface="Merriweather Light"/>
              <a:sym typeface="Merriweather Light"/>
            </a:endParaRPr>
          </a:p>
          <a:p>
            <a:pPr indent="0" lvl="0" marL="91440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cxnSp>
        <p:nvCxnSpPr>
          <p:cNvPr id="101" name="Google Shape;101;p21"/>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02" name="Google Shape;102;p21"/>
          <p:cNvSpPr txBox="1"/>
          <p:nvPr/>
        </p:nvSpPr>
        <p:spPr>
          <a:xfrm>
            <a:off x="604525" y="437325"/>
            <a:ext cx="7478100" cy="32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C8102E"/>
                </a:solidFill>
                <a:latin typeface="Open Sans ExtraBold"/>
                <a:ea typeface="Open Sans ExtraBold"/>
                <a:cs typeface="Open Sans ExtraBold"/>
                <a:sym typeface="Open Sans ExtraBold"/>
              </a:rPr>
              <a:t>Broader Context Area-Four Principles Chart</a:t>
            </a:r>
            <a:endParaRPr sz="2200">
              <a:solidFill>
                <a:srgbClr val="C8102E"/>
              </a:solidFill>
              <a:latin typeface="Times"/>
              <a:ea typeface="Times"/>
              <a:cs typeface="Times"/>
              <a:sym typeface="Times"/>
            </a:endParaRPr>
          </a:p>
        </p:txBody>
      </p:sp>
      <p:pic>
        <p:nvPicPr>
          <p:cNvPr id="103" name="Google Shape;103;p21"/>
          <p:cNvPicPr preferRelativeResize="0"/>
          <p:nvPr/>
        </p:nvPicPr>
        <p:blipFill>
          <a:blip r:embed="rId3">
            <a:alphaModFix/>
          </a:blip>
          <a:stretch>
            <a:fillRect/>
          </a:stretch>
        </p:blipFill>
        <p:spPr>
          <a:xfrm>
            <a:off x="1206775" y="925525"/>
            <a:ext cx="6578061" cy="4078275"/>
          </a:xfrm>
          <a:prstGeom prst="rect">
            <a:avLst/>
          </a:prstGeom>
          <a:noFill/>
          <a:ln>
            <a:noFill/>
          </a:ln>
        </p:spPr>
      </p:pic>
      <p:sp>
        <p:nvSpPr>
          <p:cNvPr id="104" name="Google Shape;104;p21"/>
          <p:cNvSpPr/>
          <p:nvPr/>
        </p:nvSpPr>
        <p:spPr>
          <a:xfrm>
            <a:off x="762475" y="1716850"/>
            <a:ext cx="444300" cy="388800"/>
          </a:xfrm>
          <a:prstGeom prst="star5">
            <a:avLst>
              <a:gd fmla="val 19098" name="adj"/>
              <a:gd fmla="val 105146" name="hf"/>
              <a:gd fmla="val 110557" name="vf"/>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cxnSp>
        <p:nvCxnSpPr>
          <p:cNvPr id="109" name="Google Shape;109;p22"/>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0" name="Google Shape;110;p22"/>
          <p:cNvSpPr txBox="1"/>
          <p:nvPr/>
        </p:nvSpPr>
        <p:spPr>
          <a:xfrm>
            <a:off x="604525" y="437325"/>
            <a:ext cx="8369100" cy="40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000">
                <a:solidFill>
                  <a:srgbClr val="C8102E"/>
                </a:solidFill>
                <a:latin typeface="Open Sans ExtraBold"/>
                <a:ea typeface="Open Sans ExtraBold"/>
                <a:cs typeface="Open Sans ExtraBold"/>
                <a:sym typeface="Open Sans ExtraBold"/>
              </a:rPr>
              <a:t>Highlight – Public Health, Safety, and Welfare</a:t>
            </a:r>
            <a:endParaRPr b="1" sz="2000">
              <a:solidFill>
                <a:srgbClr val="C8102E"/>
              </a:solidFill>
              <a:latin typeface="Open Sans ExtraBold"/>
              <a:ea typeface="Open Sans ExtraBold"/>
              <a:cs typeface="Open Sans ExtraBold"/>
              <a:sym typeface="Open Sans ExtraBold"/>
            </a:endParaRPr>
          </a:p>
        </p:txBody>
      </p:sp>
      <p:sp>
        <p:nvSpPr>
          <p:cNvPr id="111" name="Google Shape;111;p22"/>
          <p:cNvSpPr txBox="1"/>
          <p:nvPr/>
        </p:nvSpPr>
        <p:spPr>
          <a:xfrm>
            <a:off x="604525" y="1147875"/>
            <a:ext cx="7701300" cy="3570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Relevance: </a:t>
            </a:r>
            <a:endParaRPr sz="1200">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Enhancing grid reliability directly impacts public safety by preventing outages.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latin typeface="Merriweather Light"/>
                <a:ea typeface="Merriweather Light"/>
                <a:cs typeface="Merriweather Light"/>
                <a:sym typeface="Merriweather Light"/>
              </a:rPr>
              <a:t>Contributes to the well-being of communities by ensuring consistent access to electricity.</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Ethical Concern</a:t>
            </a:r>
            <a:r>
              <a:rPr b="1" lang="en" sz="1200">
                <a:latin typeface="Merriweather"/>
                <a:ea typeface="Merriweather"/>
                <a:cs typeface="Merriweather"/>
                <a:sym typeface="Merriweather"/>
              </a:rPr>
              <a:t>:</a:t>
            </a:r>
            <a:endParaRPr sz="1200">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Risk of </a:t>
            </a:r>
            <a:r>
              <a:rPr lang="en" sz="1200">
                <a:solidFill>
                  <a:schemeClr val="dk1"/>
                </a:solidFill>
                <a:latin typeface="Merriweather Light"/>
                <a:ea typeface="Merriweather Light"/>
                <a:cs typeface="Merriweather Light"/>
                <a:sym typeface="Merriweather Light"/>
              </a:rPr>
              <a:t>unauthorized</a:t>
            </a:r>
            <a:r>
              <a:rPr lang="en" sz="1200">
                <a:solidFill>
                  <a:schemeClr val="dk1"/>
                </a:solidFill>
                <a:latin typeface="Merriweather Light"/>
                <a:ea typeface="Merriweather Light"/>
                <a:cs typeface="Merriweather Light"/>
                <a:sym typeface="Merriweather Light"/>
              </a:rPr>
              <a:t> access, misuse, or </a:t>
            </a:r>
            <a:r>
              <a:rPr lang="en" sz="1200">
                <a:solidFill>
                  <a:schemeClr val="dk1"/>
                </a:solidFill>
                <a:latin typeface="Merriweather Light"/>
                <a:ea typeface="Merriweather Light"/>
                <a:cs typeface="Merriweather Light"/>
                <a:sym typeface="Merriweather Light"/>
              </a:rPr>
              <a:t>branches</a:t>
            </a:r>
            <a:r>
              <a:rPr lang="en" sz="1200">
                <a:solidFill>
                  <a:schemeClr val="dk1"/>
                </a:solidFill>
                <a:latin typeface="Merriweather Light"/>
                <a:ea typeface="Merriweather Light"/>
                <a:cs typeface="Merriweather Light"/>
                <a:sym typeface="Merriweather Light"/>
              </a:rPr>
              <a:t> of sensitive </a:t>
            </a:r>
            <a:r>
              <a:rPr lang="en" sz="1200">
                <a:solidFill>
                  <a:schemeClr val="dk1"/>
                </a:solidFill>
                <a:latin typeface="Merriweather Light"/>
                <a:ea typeface="Merriweather Light"/>
                <a:cs typeface="Merriweather Light"/>
                <a:sym typeface="Merriweather Light"/>
              </a:rPr>
              <a:t>operational data</a:t>
            </a:r>
            <a:r>
              <a:rPr lang="en" sz="1200">
                <a:solidFill>
                  <a:schemeClr val="dk1"/>
                </a:solidFill>
                <a:latin typeface="Merriweather Light"/>
                <a:ea typeface="Merriweather Light"/>
                <a:cs typeface="Merriweather Light"/>
                <a:sym typeface="Merriweather Light"/>
              </a:rPr>
              <a:t> that could compromise system security and user privacy.</a:t>
            </a:r>
            <a:endParaRPr sz="1200">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rPr b="1" lang="en" sz="1200">
                <a:latin typeface="Merriweather"/>
                <a:ea typeface="Merriweather"/>
                <a:cs typeface="Merriweather"/>
                <a:sym typeface="Merriweather"/>
              </a:rPr>
              <a:t>Improvement Plan:</a:t>
            </a:r>
            <a:endParaRPr b="1" sz="1200">
              <a:latin typeface="Merriweather"/>
              <a:ea typeface="Merriweather"/>
              <a:cs typeface="Merriweather"/>
              <a:sym typeface="Merriweather"/>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Implement advance security measures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Conduct regular security checks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Role-Based Access Control</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User Education</a:t>
            </a:r>
            <a:endParaRPr sz="1200">
              <a:solidFill>
                <a:schemeClr val="dk1"/>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cxnSp>
        <p:nvCxnSpPr>
          <p:cNvPr id="116" name="Google Shape;116;p23"/>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17" name="Google Shape;117;p23"/>
          <p:cNvSpPr txBox="1"/>
          <p:nvPr/>
        </p:nvSpPr>
        <p:spPr>
          <a:xfrm>
            <a:off x="604525" y="437325"/>
            <a:ext cx="8369100" cy="40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000">
                <a:solidFill>
                  <a:srgbClr val="C8102E"/>
                </a:solidFill>
                <a:latin typeface="Open Sans ExtraBold"/>
                <a:ea typeface="Open Sans ExtraBold"/>
                <a:cs typeface="Open Sans ExtraBold"/>
                <a:sym typeface="Open Sans ExtraBold"/>
              </a:rPr>
              <a:t>Ethical Concern</a:t>
            </a:r>
            <a:endParaRPr b="1" sz="2000">
              <a:solidFill>
                <a:srgbClr val="C8102E"/>
              </a:solidFill>
              <a:latin typeface="Open Sans ExtraBold"/>
              <a:ea typeface="Open Sans ExtraBold"/>
              <a:cs typeface="Open Sans ExtraBold"/>
              <a:sym typeface="Open Sans ExtraBold"/>
            </a:endParaRPr>
          </a:p>
        </p:txBody>
      </p:sp>
      <p:sp>
        <p:nvSpPr>
          <p:cNvPr id="118" name="Google Shape;118;p23"/>
          <p:cNvSpPr txBox="1"/>
          <p:nvPr/>
        </p:nvSpPr>
        <p:spPr>
          <a:xfrm>
            <a:off x="604525" y="1147875"/>
            <a:ext cx="5619300" cy="3570900"/>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None/>
            </a:pPr>
            <a:r>
              <a:rPr lang="en" sz="1200">
                <a:latin typeface="Merriweather Light"/>
                <a:ea typeface="Merriweather Light"/>
                <a:cs typeface="Merriweather Light"/>
                <a:sym typeface="Merriweather Light"/>
              </a:rPr>
              <a:t>Ensuring equitable access to GridAI’s features and functionality for users with varying levels of technical expertise and access to resources.</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Plan to Address</a:t>
            </a:r>
            <a:r>
              <a:rPr b="1" lang="en" sz="1200">
                <a:latin typeface="Merriweather"/>
                <a:ea typeface="Merriweather"/>
                <a:cs typeface="Merriweather"/>
                <a:sym typeface="Merriweather"/>
              </a:rPr>
              <a:t>:</a:t>
            </a:r>
            <a:endParaRPr sz="1200">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Simplified user interface that accommodates users with different technical skills. </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Provide clear comprehensive documentation and tutorials for diverse user groups.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Tailored role-based access control features to reduce complexity and task efficiency.</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Conduct inclusive user testing with users from </a:t>
            </a:r>
            <a:r>
              <a:rPr lang="en" sz="1200">
                <a:solidFill>
                  <a:schemeClr val="dk1"/>
                </a:solidFill>
                <a:latin typeface="Merriweather Light"/>
                <a:ea typeface="Merriweather Light"/>
                <a:cs typeface="Merriweather Light"/>
                <a:sym typeface="Merriweather Light"/>
              </a:rPr>
              <a:t>various</a:t>
            </a:r>
            <a:r>
              <a:rPr lang="en" sz="1200">
                <a:solidFill>
                  <a:schemeClr val="dk1"/>
                </a:solidFill>
                <a:latin typeface="Merriweather Light"/>
                <a:ea typeface="Merriweather Light"/>
                <a:cs typeface="Merriweather Light"/>
                <a:sym typeface="Merriweather Light"/>
              </a:rPr>
              <a:t> demographics and roles.</a:t>
            </a:r>
            <a:endParaRPr sz="1200">
              <a:solidFill>
                <a:schemeClr val="dk1"/>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solidFill>
                <a:srgbClr val="7A6E67"/>
              </a:solidFill>
              <a:latin typeface="Merriweather Light"/>
              <a:ea typeface="Merriweather Light"/>
              <a:cs typeface="Merriweather Light"/>
              <a:sym typeface="Merriweather Light"/>
            </a:endParaRPr>
          </a:p>
        </p:txBody>
      </p:sp>
      <p:pic>
        <p:nvPicPr>
          <p:cNvPr id="119" name="Google Shape;119;p23"/>
          <p:cNvPicPr preferRelativeResize="0"/>
          <p:nvPr/>
        </p:nvPicPr>
        <p:blipFill rotWithShape="1">
          <a:blip r:embed="rId3">
            <a:alphaModFix/>
          </a:blip>
          <a:srcRect b="10674" l="17304" r="18150" t="12307"/>
          <a:stretch/>
        </p:blipFill>
        <p:spPr>
          <a:xfrm>
            <a:off x="6405275" y="1911863"/>
            <a:ext cx="2042300" cy="2042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cxnSp>
        <p:nvCxnSpPr>
          <p:cNvPr id="124" name="Google Shape;124;p24"/>
          <p:cNvCxnSpPr/>
          <p:nvPr/>
        </p:nvCxnSpPr>
        <p:spPr>
          <a:xfrm>
            <a:off x="685800" y="842963"/>
            <a:ext cx="7620000" cy="0"/>
          </a:xfrm>
          <a:prstGeom prst="straightConnector1">
            <a:avLst/>
          </a:prstGeom>
          <a:solidFill>
            <a:schemeClr val="accent1"/>
          </a:solidFill>
          <a:ln cap="flat" cmpd="sng" w="12700">
            <a:solidFill>
              <a:srgbClr val="F1BE48"/>
            </a:solidFill>
            <a:prstDash val="solid"/>
            <a:round/>
            <a:headEnd len="sm" w="sm" type="none"/>
            <a:tailEnd len="sm" w="sm" type="none"/>
          </a:ln>
        </p:spPr>
      </p:cxnSp>
      <p:sp>
        <p:nvSpPr>
          <p:cNvPr id="125" name="Google Shape;125;p24"/>
          <p:cNvSpPr txBox="1"/>
          <p:nvPr/>
        </p:nvSpPr>
        <p:spPr>
          <a:xfrm>
            <a:off x="604525" y="437325"/>
            <a:ext cx="8369100" cy="405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000">
                <a:solidFill>
                  <a:srgbClr val="C8102E"/>
                </a:solidFill>
                <a:latin typeface="Open Sans ExtraBold"/>
                <a:ea typeface="Open Sans ExtraBold"/>
                <a:cs typeface="Open Sans ExtraBold"/>
                <a:sym typeface="Open Sans ExtraBold"/>
              </a:rPr>
              <a:t>Virtue Highlight – Commitment to Quality</a:t>
            </a:r>
            <a:endParaRPr b="1" sz="2000">
              <a:solidFill>
                <a:srgbClr val="C8102E"/>
              </a:solidFill>
              <a:latin typeface="Open Sans ExtraBold"/>
              <a:ea typeface="Open Sans ExtraBold"/>
              <a:cs typeface="Open Sans ExtraBold"/>
              <a:sym typeface="Open Sans ExtraBold"/>
            </a:endParaRPr>
          </a:p>
        </p:txBody>
      </p:sp>
      <p:sp>
        <p:nvSpPr>
          <p:cNvPr id="126" name="Google Shape;126;p24"/>
          <p:cNvSpPr txBox="1"/>
          <p:nvPr/>
        </p:nvSpPr>
        <p:spPr>
          <a:xfrm>
            <a:off x="604525" y="1147875"/>
            <a:ext cx="7701300" cy="3570900"/>
          </a:xfrm>
          <a:prstGeom prst="rect">
            <a:avLst/>
          </a:prstGeom>
          <a:noFill/>
          <a:ln>
            <a:noFill/>
          </a:ln>
        </p:spPr>
        <p:txBody>
          <a:bodyPr anchorCtr="0" anchor="t" bIns="45700" lIns="91425" spcFirstLastPara="1" rIns="91425" wrap="square" tIns="45700">
            <a:noAutofit/>
          </a:bodyPr>
          <a:lstStyle/>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Importance: </a:t>
            </a:r>
            <a:r>
              <a:rPr lang="en" sz="1200">
                <a:latin typeface="Merriweather Light"/>
                <a:ea typeface="Merriweather Light"/>
                <a:cs typeface="Merriweather Light"/>
                <a:sym typeface="Merriweather Light"/>
              </a:rPr>
              <a:t>Commitment to quality ensures that GridAI delivers a reliable, user-friendly, and high-performing product. </a:t>
            </a:r>
            <a:r>
              <a:rPr lang="en" sz="1200">
                <a:latin typeface="Merriweather Light"/>
                <a:ea typeface="Merriweather Light"/>
                <a:cs typeface="Merriweather Light"/>
                <a:sym typeface="Merriweather Light"/>
              </a:rPr>
              <a:t>This</a:t>
            </a:r>
            <a:r>
              <a:rPr lang="en" sz="1200">
                <a:latin typeface="Merriweather Light"/>
                <a:ea typeface="Merriweather Light"/>
                <a:cs typeface="Merriweather Light"/>
                <a:sym typeface="Merriweather Light"/>
              </a:rPr>
              <a:t> virtue will drive the team to uphold </a:t>
            </a:r>
            <a:r>
              <a:rPr lang="en" sz="1200">
                <a:latin typeface="Merriweather Light"/>
                <a:ea typeface="Merriweather Light"/>
                <a:cs typeface="Merriweather Light"/>
                <a:sym typeface="Merriweather Light"/>
              </a:rPr>
              <a:t>professional</a:t>
            </a:r>
            <a:r>
              <a:rPr lang="en" sz="1200">
                <a:latin typeface="Merriweather Light"/>
                <a:ea typeface="Merriweather Light"/>
                <a:cs typeface="Merriweather Light"/>
                <a:sym typeface="Merriweather Light"/>
              </a:rPr>
              <a:t> standards and meet expectations of clients and end-users.</a:t>
            </a:r>
            <a:endParaRPr sz="1200">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rPr b="1" lang="en" sz="1200">
                <a:latin typeface="Merriweather"/>
                <a:ea typeface="Merriweather"/>
                <a:cs typeface="Merriweather"/>
                <a:sym typeface="Merriweather"/>
              </a:rPr>
              <a:t>Will be demonstrated by:</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Prioritizing user experience by designing an intuitive and efficient interface.</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Ensuring consistency and </a:t>
            </a:r>
            <a:r>
              <a:rPr lang="en" sz="1200">
                <a:solidFill>
                  <a:schemeClr val="dk1"/>
                </a:solidFill>
                <a:latin typeface="Merriweather Light"/>
                <a:ea typeface="Merriweather Light"/>
                <a:cs typeface="Merriweather Light"/>
                <a:sym typeface="Merriweather Light"/>
              </a:rPr>
              <a:t>maintainability</a:t>
            </a:r>
            <a:r>
              <a:rPr lang="en" sz="1200">
                <a:solidFill>
                  <a:schemeClr val="dk1"/>
                </a:solidFill>
                <a:latin typeface="Merriweather Light"/>
                <a:ea typeface="Merriweather Light"/>
                <a:cs typeface="Merriweather Light"/>
                <a:sym typeface="Merriweather Light"/>
              </a:rPr>
              <a:t> across all code and components.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Rigorous testing to identify and address potential issues early.</a:t>
            </a:r>
            <a:endParaRPr sz="1200">
              <a:solidFill>
                <a:schemeClr val="dk1"/>
              </a:solidFill>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rPr b="1" lang="en" sz="1200">
                <a:solidFill>
                  <a:schemeClr val="dk1"/>
                </a:solidFill>
                <a:latin typeface="Merriweather"/>
                <a:ea typeface="Merriweather"/>
                <a:cs typeface="Merriweather"/>
                <a:sym typeface="Merriweather"/>
              </a:rPr>
              <a:t>Future Steps: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Strict collaborative review of design and functionality based on client feedback.</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Foster a culture of continuous improvement within the team to maintain high standards.</a:t>
            </a:r>
            <a:endParaRPr sz="1200">
              <a:solidFill>
                <a:schemeClr val="dk1"/>
              </a:solidFill>
              <a:latin typeface="Merriweather Light"/>
              <a:ea typeface="Merriweather Light"/>
              <a:cs typeface="Merriweather Light"/>
              <a:sym typeface="Merriweather Light"/>
            </a:endParaRPr>
          </a:p>
          <a:p>
            <a:pPr indent="-260350" lvl="0" marL="742950" rtl="0" algn="l">
              <a:lnSpc>
                <a:spcPct val="160000"/>
              </a:lnSpc>
              <a:spcBef>
                <a:spcPts val="0"/>
              </a:spcBef>
              <a:spcAft>
                <a:spcPts val="0"/>
              </a:spcAft>
              <a:buClr>
                <a:srgbClr val="C8102E"/>
              </a:buClr>
              <a:buSzPts val="1200"/>
              <a:buFont typeface="Merriweather Light"/>
              <a:buChar char="➔"/>
            </a:pPr>
            <a:r>
              <a:rPr lang="en" sz="1200">
                <a:solidFill>
                  <a:schemeClr val="dk1"/>
                </a:solidFill>
                <a:latin typeface="Merriweather Light"/>
                <a:ea typeface="Merriweather Light"/>
                <a:cs typeface="Merriweather Light"/>
                <a:sym typeface="Merriweather Light"/>
              </a:rPr>
              <a:t>Integrate automated testing to enhance reliability and reduce errors.</a:t>
            </a:r>
            <a:endParaRPr sz="1200">
              <a:solidFill>
                <a:schemeClr val="dk1"/>
              </a:solidFill>
              <a:latin typeface="Merriweather Light"/>
              <a:ea typeface="Merriweather Light"/>
              <a:cs typeface="Merriweather Light"/>
              <a:sym typeface="Merriweather Light"/>
            </a:endParaRPr>
          </a:p>
          <a:p>
            <a:pPr indent="0" lvl="0" marL="0" rtl="0" algn="l">
              <a:lnSpc>
                <a:spcPct val="160000"/>
              </a:lnSpc>
              <a:spcBef>
                <a:spcPts val="0"/>
              </a:spcBef>
              <a:spcAft>
                <a:spcPts val="0"/>
              </a:spcAft>
              <a:buNone/>
            </a:pPr>
            <a:r>
              <a:t/>
            </a:r>
            <a:endParaRPr sz="1200">
              <a:solidFill>
                <a:schemeClr val="dk1"/>
              </a:solidFill>
              <a:latin typeface="Merriweather Light"/>
              <a:ea typeface="Merriweather Light"/>
              <a:cs typeface="Merriweather Light"/>
              <a:sym typeface="Merriweather Light"/>
            </a:endParaRPr>
          </a:p>
          <a:p>
            <a:pPr indent="0" lvl="0" marL="0" marR="0" rtl="0" algn="l">
              <a:lnSpc>
                <a:spcPct val="160000"/>
              </a:lnSpc>
              <a:spcBef>
                <a:spcPts val="0"/>
              </a:spcBef>
              <a:spcAft>
                <a:spcPts val="0"/>
              </a:spcAft>
              <a:buNone/>
            </a:pPr>
            <a:r>
              <a:t/>
            </a:r>
            <a:endParaRPr sz="1200">
              <a:latin typeface="Merriweather Light"/>
              <a:ea typeface="Merriweather Light"/>
              <a:cs typeface="Merriweather Light"/>
              <a:sym typeface="Merriweather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