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 Medium"/>
      <p:regular r:id="rId25"/>
      <p:bold r:id="rId26"/>
      <p:italic r:id="rId27"/>
      <p:boldItalic r:id="rId28"/>
    </p:embeddedFont>
    <p:embeddedFont>
      <p:font typeface="Merriweather Light"/>
      <p:regular r:id="rId29"/>
      <p:bold r:id="rId30"/>
      <p:italic r:id="rId31"/>
      <p:boldItalic r:id="rId32"/>
    </p:embeddedFont>
    <p:embeddedFont>
      <p:font typeface="Open Sans ExtraBold"/>
      <p:bold r:id="rId33"/>
      <p:boldItalic r:id="rId34"/>
    </p:embeddedFont>
    <p:embeddedFont>
      <p:font typeface="Oswald"/>
      <p:regular r:id="rId35"/>
      <p:bold r:id="rId36"/>
    </p:embeddedFont>
    <p:embeddedFont>
      <p:font typeface="Merriweather"/>
      <p:regular r:id="rId37"/>
      <p:bold r:id="rId38"/>
      <p:italic r:id="rId39"/>
      <p:boldItalic r:id="rId40"/>
    </p:embeddedFont>
    <p:embeddedFont>
      <p:font typeface="Open Sans Light"/>
      <p:regular r:id="rId41"/>
      <p:bold r:id="rId42"/>
      <p:italic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Italic.fntdata"/><Relationship Id="rId20" Type="http://schemas.openxmlformats.org/officeDocument/2006/relationships/slide" Target="slides/slide15.xml"/><Relationship Id="rId42" Type="http://schemas.openxmlformats.org/officeDocument/2006/relationships/font" Target="fonts/OpenSansLight-bold.fntdata"/><Relationship Id="rId41" Type="http://schemas.openxmlformats.org/officeDocument/2006/relationships/font" Target="fonts/OpenSansLight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Light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Light-italic.fntdata"/><Relationship Id="rId24" Type="http://schemas.openxmlformats.org/officeDocument/2006/relationships/slide" Target="slides/slide19.xml"/><Relationship Id="rId46" Type="http://schemas.openxmlformats.org/officeDocument/2006/relationships/font" Target="fonts/OpenSans-bold.fntdata"/><Relationship Id="rId23" Type="http://schemas.openxmlformats.org/officeDocument/2006/relationships/slide" Target="slides/slide18.xml"/><Relationship Id="rId45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bold.fntdata"/><Relationship Id="rId48" Type="http://schemas.openxmlformats.org/officeDocument/2006/relationships/font" Target="fonts/OpenSans-boldItalic.fntdata"/><Relationship Id="rId25" Type="http://schemas.openxmlformats.org/officeDocument/2006/relationships/font" Target="fonts/RobotoMedium-regular.fntdata"/><Relationship Id="rId47" Type="http://schemas.openxmlformats.org/officeDocument/2006/relationships/font" Target="fonts/OpenSans-italic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Light-italic.fntdata"/><Relationship Id="rId30" Type="http://schemas.openxmlformats.org/officeDocument/2006/relationships/font" Target="fonts/MerriweatherLight-bold.fntdata"/><Relationship Id="rId11" Type="http://schemas.openxmlformats.org/officeDocument/2006/relationships/slide" Target="slides/slide6.xml"/><Relationship Id="rId33" Type="http://schemas.openxmlformats.org/officeDocument/2006/relationships/font" Target="fonts/OpenSansExtraBold-bold.fntdata"/><Relationship Id="rId10" Type="http://schemas.openxmlformats.org/officeDocument/2006/relationships/slide" Target="slides/slide5.xml"/><Relationship Id="rId32" Type="http://schemas.openxmlformats.org/officeDocument/2006/relationships/font" Target="fonts/MerriweatherLight-boldItalic.fntdata"/><Relationship Id="rId13" Type="http://schemas.openxmlformats.org/officeDocument/2006/relationships/slide" Target="slides/slide8.xml"/><Relationship Id="rId35" Type="http://schemas.openxmlformats.org/officeDocument/2006/relationships/font" Target="fonts/Oswald-regular.fntdata"/><Relationship Id="rId12" Type="http://schemas.openxmlformats.org/officeDocument/2006/relationships/slide" Target="slides/slide7.xml"/><Relationship Id="rId34" Type="http://schemas.openxmlformats.org/officeDocument/2006/relationships/font" Target="fonts/OpenSansExtra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36" Type="http://schemas.openxmlformats.org/officeDocument/2006/relationships/font" Target="fonts/Oswald-bold.fntdata"/><Relationship Id="rId17" Type="http://schemas.openxmlformats.org/officeDocument/2006/relationships/slide" Target="slides/slide12.xml"/><Relationship Id="rId39" Type="http://schemas.openxmlformats.org/officeDocument/2006/relationships/font" Target="fonts/Merriweather-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471175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2f947117515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7a6408ab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17a6408abb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788735144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1788735144_3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788735144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1788735144_3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788735144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1788735144_3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788735144_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1788735144_3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7a3f4245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17a3f42453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7a3f4245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17a3f42453_1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7b7810bc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17b7810bc9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7b7810bc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17b7810bc9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a8da5a4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fa8da5a496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7bdf09b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307bdf09b3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78873514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1788735144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240ba0fd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31240ba0fd8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788735144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1788735144_1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78873514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1788735144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78873514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1788735144_1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78873514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1788735144_1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7a6408ab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17a6408abb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212725" y="2616994"/>
            <a:ext cx="184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CvXWYuSriPU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6"/>
          <p:cNvPicPr preferRelativeResize="0"/>
          <p:nvPr/>
        </p:nvPicPr>
        <p:blipFill rotWithShape="1">
          <a:blip r:embed="rId3">
            <a:alphaModFix/>
          </a:blip>
          <a:srcRect b="0" l="5906" r="5534" t="0"/>
          <a:stretch/>
        </p:blipFill>
        <p:spPr>
          <a:xfrm>
            <a:off x="0" y="-19050"/>
            <a:ext cx="9143998" cy="516255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/>
          <p:nvPr/>
        </p:nvSpPr>
        <p:spPr>
          <a:xfrm>
            <a:off x="0" y="-19125"/>
            <a:ext cx="9144000" cy="51627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" name="Google Shape;60;p16"/>
          <p:cNvSpPr txBox="1"/>
          <p:nvPr/>
        </p:nvSpPr>
        <p:spPr>
          <a:xfrm>
            <a:off x="934450" y="2734650"/>
            <a:ext cx="77214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Lightning Talk 7: Prototyping</a:t>
            </a:r>
            <a:endParaRPr sz="25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1" name="Google Shape;61;p16"/>
          <p:cNvSpPr txBox="1"/>
          <p:nvPr/>
        </p:nvSpPr>
        <p:spPr>
          <a:xfrm>
            <a:off x="914400" y="2175773"/>
            <a:ext cx="7162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GridAI: Front-end Team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SU LEFT white.eps" id="62" name="Google Shape;62;p16"/>
          <p:cNvPicPr preferRelativeResize="0"/>
          <p:nvPr/>
        </p:nvPicPr>
        <p:blipFill rotWithShape="1">
          <a:blip r:embed="rId4">
            <a:alphaModFix/>
          </a:blip>
          <a:srcRect b="38233" l="0" r="0" t="0"/>
          <a:stretch/>
        </p:blipFill>
        <p:spPr>
          <a:xfrm>
            <a:off x="6434425" y="4718498"/>
            <a:ext cx="2396500" cy="2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/>
          <p:nvPr/>
        </p:nvSpPr>
        <p:spPr>
          <a:xfrm>
            <a:off x="934453" y="3839364"/>
            <a:ext cx="71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Skyler Kutsch    Rangsimun Bargman    Franck Biyoghe Bi Ndoutoume</a:t>
            </a:r>
            <a:b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Jesus Soto Gonzalez    Hang Thang    Justin Soberano B.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64" name="Google Shape;64;p16"/>
          <p:cNvCxnSpPr/>
          <p:nvPr/>
        </p:nvCxnSpPr>
        <p:spPr>
          <a:xfrm>
            <a:off x="0" y="3371850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1BE48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6"/>
          <p:cNvSpPr txBox="1"/>
          <p:nvPr/>
        </p:nvSpPr>
        <p:spPr>
          <a:xfrm>
            <a:off x="934450" y="3428075"/>
            <a:ext cx="15750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SD May 25-43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5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25"/>
          <p:cNvSpPr txBox="1"/>
          <p:nvPr/>
        </p:nvSpPr>
        <p:spPr>
          <a:xfrm>
            <a:off x="604525" y="437323"/>
            <a:ext cx="5105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Prototypes – Widget Editor Goal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25" y="979575"/>
            <a:ext cx="7841527" cy="38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6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26"/>
          <p:cNvSpPr txBox="1"/>
          <p:nvPr/>
        </p:nvSpPr>
        <p:spPr>
          <a:xfrm>
            <a:off x="604525" y="437323"/>
            <a:ext cx="5105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Prototypes – The Code Editor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8" name="Google Shape;138;p26" title="Code Edito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250" y="902275"/>
            <a:ext cx="7109500" cy="399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27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7"/>
          <p:cNvSpPr txBox="1"/>
          <p:nvPr/>
        </p:nvSpPr>
        <p:spPr>
          <a:xfrm>
            <a:off x="604525" y="437323"/>
            <a:ext cx="5105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Prototypes – The Map Box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604520" y="1037318"/>
            <a:ext cx="7701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100"/>
              <a:buChar char="➔"/>
            </a:pPr>
            <a:r>
              <a:rPr lang="en" sz="1200">
                <a:solidFill>
                  <a:srgbClr val="434343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User be able to see all of the data in each house; all is from API call.</a:t>
            </a:r>
            <a:endParaRPr sz="1200">
              <a:solidFill>
                <a:srgbClr val="434343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434343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Record date in the backend, allow user can view things happened; able to playback.</a:t>
            </a:r>
            <a:endParaRPr sz="1200">
              <a:solidFill>
                <a:srgbClr val="434343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434343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Just like other maps, we also focus on Map to improve UI/UX</a:t>
            </a:r>
            <a:endParaRPr sz="1200">
              <a:solidFill>
                <a:srgbClr val="434343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800" y="2463326"/>
            <a:ext cx="4295775" cy="21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04" y="2463325"/>
            <a:ext cx="3674201" cy="26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28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28"/>
          <p:cNvSpPr txBox="1"/>
          <p:nvPr/>
        </p:nvSpPr>
        <p:spPr>
          <a:xfrm>
            <a:off x="604525" y="437325"/>
            <a:ext cx="6454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The Market Dashboard / Bid System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685825" y="1037325"/>
            <a:ext cx="38862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market dashboard’s purpose is to allow Distributed Energy Resource Aggregators (DERAs) to participate in the wholesale electricity market, a relatively new </a:t>
            </a:r>
            <a:r>
              <a:rPr lang="en" sz="1200">
                <a:solidFill>
                  <a:srgbClr val="434343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business</a:t>
            </a:r>
            <a:r>
              <a:rPr lang="en" sz="1200">
                <a:solidFill>
                  <a:srgbClr val="434343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model introduced in 2020.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cxnSp>
        <p:nvCxnSpPr>
          <p:cNvPr id="155" name="Google Shape;155;p28"/>
          <p:cNvCxnSpPr/>
          <p:nvPr/>
        </p:nvCxnSpPr>
        <p:spPr>
          <a:xfrm>
            <a:off x="785875" y="2725075"/>
            <a:ext cx="3900" cy="1284900"/>
          </a:xfrm>
          <a:prstGeom prst="straightConnector1">
            <a:avLst/>
          </a:prstGeom>
          <a:noFill/>
          <a:ln cap="flat" cmpd="sng" w="38100">
            <a:solidFill>
              <a:srgbClr val="C8102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8"/>
          <p:cNvSpPr txBox="1"/>
          <p:nvPr/>
        </p:nvSpPr>
        <p:spPr>
          <a:xfrm>
            <a:off x="859250" y="2636875"/>
            <a:ext cx="351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DERAs gather multiple small scale energy resources like rooftop solar panels, distributed wind turbines, etc. and manage them as a single unit, creating a larger and controllable power source.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25" y="1418650"/>
            <a:ext cx="4267176" cy="2515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29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29"/>
          <p:cNvSpPr txBox="1"/>
          <p:nvPr/>
        </p:nvSpPr>
        <p:spPr>
          <a:xfrm>
            <a:off x="604525" y="437325"/>
            <a:ext cx="7701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How t</a:t>
            </a: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he electricity wholesale market works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685800" y="1137125"/>
            <a:ext cx="52242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DERAs collect small energy resources and combine their power to participate in the electricity market, since these resources are too small to 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participate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individually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Each day, DERAs tell market operators how much electricity their combines resources can provide for the next day and at what price; these are called </a:t>
            </a:r>
            <a:r>
              <a:rPr i="1"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Day Ahead Bids.</a:t>
            </a: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7A6E6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When DERAs deliver the promised power, they earn money which they share with the owners of the energy resources.</a:t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600" y="1265888"/>
            <a:ext cx="1662275" cy="28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30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30"/>
          <p:cNvSpPr txBox="1"/>
          <p:nvPr/>
        </p:nvSpPr>
        <p:spPr>
          <a:xfrm>
            <a:off x="604525" y="437325"/>
            <a:ext cx="7701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Wireframe – The Market Dashboard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900" y="926550"/>
            <a:ext cx="5907801" cy="41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31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31"/>
          <p:cNvSpPr txBox="1"/>
          <p:nvPr/>
        </p:nvSpPr>
        <p:spPr>
          <a:xfrm>
            <a:off x="604525" y="437325"/>
            <a:ext cx="7701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</a:t>
            </a: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– The Market Dashboard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075" y="1005700"/>
            <a:ext cx="6339452" cy="39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32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p32"/>
          <p:cNvSpPr txBox="1"/>
          <p:nvPr/>
        </p:nvSpPr>
        <p:spPr>
          <a:xfrm>
            <a:off x="604525" y="437325"/>
            <a:ext cx="7701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Mockups</a:t>
            </a: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– The Bidding System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2200"/>
            <a:ext cx="9144003" cy="421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33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33"/>
          <p:cNvSpPr txBox="1"/>
          <p:nvPr/>
        </p:nvSpPr>
        <p:spPr>
          <a:xfrm>
            <a:off x="604525" y="437325"/>
            <a:ext cx="7701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 – The Bidding System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987" y="963575"/>
            <a:ext cx="6894026" cy="40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34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34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Conclusion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604525" y="1171350"/>
            <a:ext cx="46440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0E0E0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GridAI's combines user-centered design with advance functionality for streamlined grid data management.</a:t>
            </a:r>
            <a:endParaRPr sz="1200">
              <a:solidFill>
                <a:srgbClr val="0E0E0E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E0E0E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0E0E0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Our web application enables efficient data handling, featuring widgets, dashboards, SVG graphing, Mapbox integration, market analytics, and a collaborative code editor to enhance the user experience.</a:t>
            </a:r>
            <a:endParaRPr sz="1200">
              <a:solidFill>
                <a:srgbClr val="0E0E0E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E0E0E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rgbClr val="0E0E0E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These prototypes represent the foundational components of GridAI’s full capability, offering users a growing set of tools to meet complex technical demands and adapt to evolving user needs.</a:t>
            </a:r>
            <a:endParaRPr sz="1200">
              <a:solidFill>
                <a:srgbClr val="0E0E0E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448" y="1349325"/>
            <a:ext cx="2919278" cy="291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7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7"/>
          <p:cNvSpPr txBox="1"/>
          <p:nvPr/>
        </p:nvSpPr>
        <p:spPr>
          <a:xfrm>
            <a:off x="604520" y="437332"/>
            <a:ext cx="51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Project Overview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604525" y="1265850"/>
            <a:ext cx="47949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GridAI allows operators and energy producers manage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complex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data through an user-friendly web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application.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application offers customizable, real-time data visualizations that facilitates decision-making and provides efficient problem-solving capabilities.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260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The system is designed to handle large datasets seamlessly within front-end components, ensuring high performance and scalability.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A6E6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b="0" l="12411" r="0" t="0"/>
          <a:stretch/>
        </p:blipFill>
        <p:spPr>
          <a:xfrm>
            <a:off x="5399425" y="1761550"/>
            <a:ext cx="3012851" cy="229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8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18"/>
          <p:cNvSpPr txBox="1"/>
          <p:nvPr/>
        </p:nvSpPr>
        <p:spPr>
          <a:xfrm>
            <a:off x="604525" y="437325"/>
            <a:ext cx="7478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Project Overview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604525" y="1276325"/>
            <a:ext cx="3406200" cy="3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Our project is broken down into 5 different core components. 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Widgets and dashboard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Code editor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Map box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SVG diagrams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Market dashboard and Bid System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b="0" l="6284" r="4445" t="0"/>
          <a:stretch/>
        </p:blipFill>
        <p:spPr>
          <a:xfrm>
            <a:off x="3892675" y="1276325"/>
            <a:ext cx="4482949" cy="28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19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9"/>
          <p:cNvSpPr txBox="1"/>
          <p:nvPr/>
        </p:nvSpPr>
        <p:spPr>
          <a:xfrm>
            <a:off x="604525" y="437325"/>
            <a:ext cx="6756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Prototypes – Widgets and Dashboard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604525" y="1037325"/>
            <a:ext cx="77013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Based on the design of </a:t>
            </a: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Thingsboard Open-Source IoT platform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, the dashboard and widgets are designed to provide a familiar interface for managing and visualizing electric grid data.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Key Dashboard Functionality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Customizable widget layouts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Support of multiple dashboards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Import and export dashboards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Expand widgets within dashboard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200"/>
              <a:buFont typeface="Merriweather Light"/>
              <a:buChar char="➔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Widget Functionality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Allows specific data tracking.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Full visual customization.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Light"/>
              <a:buChar char="◆"/>
            </a:pPr>
            <a:r>
              <a:rPr lang="en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Interactive controls and parameter adjustment.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600" y="1810937"/>
            <a:ext cx="3095224" cy="17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20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20"/>
          <p:cNvSpPr txBox="1"/>
          <p:nvPr/>
        </p:nvSpPr>
        <p:spPr>
          <a:xfrm>
            <a:off x="604525" y="437325"/>
            <a:ext cx="7701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Prototypes – Dashboard and Widgets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950" y="1234325"/>
            <a:ext cx="6174450" cy="3138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1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21"/>
          <p:cNvSpPr txBox="1"/>
          <p:nvPr/>
        </p:nvSpPr>
        <p:spPr>
          <a:xfrm>
            <a:off x="604525" y="437325"/>
            <a:ext cx="6780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Prototypes – Widgets and Dashboard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13119" l="5777" r="6679" t="13951"/>
          <a:stretch/>
        </p:blipFill>
        <p:spPr>
          <a:xfrm>
            <a:off x="1138850" y="1219300"/>
            <a:ext cx="6866300" cy="317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2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22"/>
          <p:cNvSpPr txBox="1"/>
          <p:nvPr/>
        </p:nvSpPr>
        <p:spPr>
          <a:xfrm>
            <a:off x="604525" y="437323"/>
            <a:ext cx="5105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Prototypes – Dashboard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75" y="995323"/>
            <a:ext cx="7826648" cy="399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3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23"/>
          <p:cNvSpPr txBox="1"/>
          <p:nvPr/>
        </p:nvSpPr>
        <p:spPr>
          <a:xfrm>
            <a:off x="604525" y="437323"/>
            <a:ext cx="5105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Prototypes – Widget Editor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50" y="1004150"/>
            <a:ext cx="7568548" cy="394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4"/>
          <p:cNvCxnSpPr/>
          <p:nvPr/>
        </p:nvCxnSpPr>
        <p:spPr>
          <a:xfrm>
            <a:off x="685800" y="842963"/>
            <a:ext cx="76200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4"/>
          <p:cNvSpPr txBox="1"/>
          <p:nvPr/>
        </p:nvSpPr>
        <p:spPr>
          <a:xfrm>
            <a:off x="604525" y="437323"/>
            <a:ext cx="5105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Prototypes – Dashboard Goal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50" y="987175"/>
            <a:ext cx="7821500" cy="386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