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Medium"/>
      <p:regular r:id="rId20"/>
      <p:bold r:id="rId21"/>
      <p:italic r:id="rId22"/>
      <p:boldItalic r:id="rId23"/>
    </p:embeddedFont>
    <p:embeddedFont>
      <p:font typeface="Merriweather Light"/>
      <p:regular r:id="rId24"/>
      <p:bold r:id="rId25"/>
      <p:italic r:id="rId26"/>
      <p:boldItalic r:id="rId27"/>
    </p:embeddedFont>
    <p:embeddedFont>
      <p:font typeface="Open Sans ExtraBold"/>
      <p:bold r:id="rId28"/>
      <p:boldItalic r:id="rId29"/>
    </p:embeddedFont>
    <p:embeddedFont>
      <p:font typeface="Oswald"/>
      <p:regular r:id="rId30"/>
      <p:bold r:id="rId31"/>
    </p:embeddedFont>
    <p:embeddedFont>
      <p:font typeface="Merriweather"/>
      <p:regular r:id="rId32"/>
      <p:bold r:id="rId33"/>
      <p:italic r:id="rId34"/>
      <p:boldItalic r:id="rId35"/>
    </p:embeddedFont>
    <p:embeddedFont>
      <p:font typeface="Open Sans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regular.fntdata"/><Relationship Id="rId22" Type="http://schemas.openxmlformats.org/officeDocument/2006/relationships/font" Target="fonts/RobotoMedium-italic.fntdata"/><Relationship Id="rId21" Type="http://schemas.openxmlformats.org/officeDocument/2006/relationships/font" Target="fonts/RobotoMedium-bold.fntdata"/><Relationship Id="rId24" Type="http://schemas.openxmlformats.org/officeDocument/2006/relationships/font" Target="fonts/MerriweatherLight-regular.fntdata"/><Relationship Id="rId23" Type="http://schemas.openxmlformats.org/officeDocument/2006/relationships/font" Target="fonts/Roboto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Light-italic.fntdata"/><Relationship Id="rId25" Type="http://schemas.openxmlformats.org/officeDocument/2006/relationships/font" Target="fonts/MerriweatherLight-bold.fntdata"/><Relationship Id="rId28" Type="http://schemas.openxmlformats.org/officeDocument/2006/relationships/font" Target="fonts/OpenSansExtraBold-bold.fntdata"/><Relationship Id="rId27" Type="http://schemas.openxmlformats.org/officeDocument/2006/relationships/font" Target="fonts/Merriweather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33" Type="http://schemas.openxmlformats.org/officeDocument/2006/relationships/font" Target="fonts/Merriweather-bold.fntdata"/><Relationship Id="rId10" Type="http://schemas.openxmlformats.org/officeDocument/2006/relationships/slide" Target="slides/slide5.xml"/><Relationship Id="rId32" Type="http://schemas.openxmlformats.org/officeDocument/2006/relationships/font" Target="fonts/Merriweather-regular.fntdata"/><Relationship Id="rId13" Type="http://schemas.openxmlformats.org/officeDocument/2006/relationships/slide" Target="slides/slide8.xml"/><Relationship Id="rId35" Type="http://schemas.openxmlformats.org/officeDocument/2006/relationships/font" Target="fonts/Merriweather-boldItalic.fntdata"/><Relationship Id="rId12" Type="http://schemas.openxmlformats.org/officeDocument/2006/relationships/slide" Target="slides/slide7.xml"/><Relationship Id="rId34" Type="http://schemas.openxmlformats.org/officeDocument/2006/relationships/font" Target="fonts/Merriweather-italic.fntdata"/><Relationship Id="rId15" Type="http://schemas.openxmlformats.org/officeDocument/2006/relationships/slide" Target="slides/slide10.xml"/><Relationship Id="rId37" Type="http://schemas.openxmlformats.org/officeDocument/2006/relationships/font" Target="fonts/OpenSansLight-bold.fntdata"/><Relationship Id="rId14" Type="http://schemas.openxmlformats.org/officeDocument/2006/relationships/slide" Target="slides/slide9.xml"/><Relationship Id="rId36" Type="http://schemas.openxmlformats.org/officeDocument/2006/relationships/font" Target="fonts/OpenSansLight-regular.fntdata"/><Relationship Id="rId17" Type="http://schemas.openxmlformats.org/officeDocument/2006/relationships/slide" Target="slides/slide12.xml"/><Relationship Id="rId39" Type="http://schemas.openxmlformats.org/officeDocument/2006/relationships/font" Target="fonts/OpenSansLight-boldItalic.fntdata"/><Relationship Id="rId16" Type="http://schemas.openxmlformats.org/officeDocument/2006/relationships/slide" Target="slides/slide11.xml"/><Relationship Id="rId38" Type="http://schemas.openxmlformats.org/officeDocument/2006/relationships/font" Target="fonts/OpenSans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947117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f947117515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e04785d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0e04785d8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240ba0fd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1240ba0fd8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240ba0fd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1240ba0fd8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240ba0fd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1240ba0fd8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a8da5a49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fa8da5a49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7bdf09b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07bdf09b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240ba0fd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1240ba0fd8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240ba0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1240ba0fd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240ba0fd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31240ba0fd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240ba0fd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1240ba0fd8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8acc1f9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08acc1f96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240ba0f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1240ba0fd8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8acc1f9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08acc1f968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0" name="Shape 50"/>
        <p:cNvGrpSpPr/>
        <p:nvPr/>
      </p:nvGrpSpPr>
      <p:grpSpPr>
        <a:xfrm>
          <a:off x="0" y="0"/>
          <a:ext cx="0" cy="0"/>
          <a:chOff x="0" y="0"/>
          <a:chExt cx="0" cy="0"/>
        </a:xfrm>
      </p:grpSpPr>
      <p:sp>
        <p:nvSpPr>
          <p:cNvPr id="51" name="Google Shape;51;p13"/>
          <p:cNvSpPr txBox="1"/>
          <p:nvPr/>
        </p:nvSpPr>
        <p:spPr>
          <a:xfrm>
            <a:off x="212725" y="2616994"/>
            <a:ext cx="184200"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6"/>
          <p:cNvPicPr preferRelativeResize="0"/>
          <p:nvPr/>
        </p:nvPicPr>
        <p:blipFill rotWithShape="1">
          <a:blip r:embed="rId3">
            <a:alphaModFix/>
          </a:blip>
          <a:srcRect b="0" l="5906" r="5534" t="0"/>
          <a:stretch/>
        </p:blipFill>
        <p:spPr>
          <a:xfrm>
            <a:off x="0" y="-19050"/>
            <a:ext cx="9143998" cy="5162552"/>
          </a:xfrm>
          <a:prstGeom prst="rect">
            <a:avLst/>
          </a:prstGeom>
          <a:noFill/>
          <a:ln>
            <a:noFill/>
          </a:ln>
        </p:spPr>
      </p:pic>
      <p:sp>
        <p:nvSpPr>
          <p:cNvPr id="59" name="Google Shape;59;p16"/>
          <p:cNvSpPr/>
          <p:nvPr/>
        </p:nvSpPr>
        <p:spPr>
          <a:xfrm>
            <a:off x="0" y="-19050"/>
            <a:ext cx="9144000" cy="5162700"/>
          </a:xfrm>
          <a:prstGeom prst="rect">
            <a:avLst/>
          </a:prstGeom>
          <a:solidFill>
            <a:srgbClr val="C8102E">
              <a:alpha val="8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rgbClr val="C8102E"/>
              </a:solidFill>
              <a:latin typeface="Times"/>
              <a:ea typeface="Times"/>
              <a:cs typeface="Times"/>
              <a:sym typeface="Times"/>
            </a:endParaRPr>
          </a:p>
        </p:txBody>
      </p:sp>
      <p:sp>
        <p:nvSpPr>
          <p:cNvPr id="60" name="Google Shape;60;p16"/>
          <p:cNvSpPr txBox="1"/>
          <p:nvPr/>
        </p:nvSpPr>
        <p:spPr>
          <a:xfrm>
            <a:off x="934450" y="2734650"/>
            <a:ext cx="7721400" cy="47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 sz="2500">
                <a:solidFill>
                  <a:schemeClr val="lt1"/>
                </a:solidFill>
                <a:latin typeface="Open Sans Light"/>
                <a:ea typeface="Open Sans Light"/>
                <a:cs typeface="Open Sans Light"/>
                <a:sym typeface="Open Sans Light"/>
              </a:rPr>
              <a:t>Lightning Talk 6: Contextualization / Design Check-In</a:t>
            </a:r>
            <a:endParaRPr sz="2300">
              <a:latin typeface="Open Sans Light"/>
              <a:ea typeface="Open Sans Light"/>
              <a:cs typeface="Open Sans Light"/>
              <a:sym typeface="Open Sans Light"/>
            </a:endParaRPr>
          </a:p>
        </p:txBody>
      </p:sp>
      <p:sp>
        <p:nvSpPr>
          <p:cNvPr id="61" name="Google Shape;61;p16"/>
          <p:cNvSpPr txBox="1"/>
          <p:nvPr/>
        </p:nvSpPr>
        <p:spPr>
          <a:xfrm>
            <a:off x="914400" y="2175773"/>
            <a:ext cx="7162800" cy="53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Oswald"/>
                <a:ea typeface="Oswald"/>
                <a:cs typeface="Oswald"/>
                <a:sym typeface="Oswald"/>
              </a:rPr>
              <a:t>GridAI</a:t>
            </a:r>
            <a:endParaRPr>
              <a:latin typeface="Oswald"/>
              <a:ea typeface="Oswald"/>
              <a:cs typeface="Oswald"/>
              <a:sym typeface="Oswald"/>
            </a:endParaRPr>
          </a:p>
        </p:txBody>
      </p:sp>
      <p:pic>
        <p:nvPicPr>
          <p:cNvPr descr="ISU LEFT white.eps" id="62" name="Google Shape;62;p16"/>
          <p:cNvPicPr preferRelativeResize="0"/>
          <p:nvPr/>
        </p:nvPicPr>
        <p:blipFill rotWithShape="1">
          <a:blip r:embed="rId4">
            <a:alphaModFix/>
          </a:blip>
          <a:srcRect b="38233" l="0" r="0" t="0"/>
          <a:stretch/>
        </p:blipFill>
        <p:spPr>
          <a:xfrm>
            <a:off x="6434425" y="4718498"/>
            <a:ext cx="2396500" cy="201900"/>
          </a:xfrm>
          <a:prstGeom prst="rect">
            <a:avLst/>
          </a:prstGeom>
          <a:noFill/>
          <a:ln>
            <a:noFill/>
          </a:ln>
        </p:spPr>
      </p:pic>
      <p:sp>
        <p:nvSpPr>
          <p:cNvPr id="63" name="Google Shape;63;p16"/>
          <p:cNvSpPr txBox="1"/>
          <p:nvPr/>
        </p:nvSpPr>
        <p:spPr>
          <a:xfrm>
            <a:off x="934453" y="3839364"/>
            <a:ext cx="7162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Roboto Medium"/>
                <a:ea typeface="Roboto Medium"/>
                <a:cs typeface="Roboto Medium"/>
                <a:sym typeface="Roboto Medium"/>
              </a:rPr>
              <a:t>Skyler Kutsch    Rangsimun Bargman    Franck Biyoghe Bi Ndoutoume</a:t>
            </a:r>
            <a:br>
              <a:rPr lang="en" sz="1200">
                <a:solidFill>
                  <a:schemeClr val="lt1"/>
                </a:solidFill>
                <a:latin typeface="Roboto Medium"/>
                <a:ea typeface="Roboto Medium"/>
                <a:cs typeface="Roboto Medium"/>
                <a:sym typeface="Roboto Medium"/>
              </a:rPr>
            </a:br>
            <a:r>
              <a:rPr lang="en" sz="1200">
                <a:solidFill>
                  <a:schemeClr val="lt1"/>
                </a:solidFill>
                <a:latin typeface="Roboto Medium"/>
                <a:ea typeface="Roboto Medium"/>
                <a:cs typeface="Roboto Medium"/>
                <a:sym typeface="Roboto Medium"/>
              </a:rPr>
              <a:t>Jesus Soto Gonzalez    Hang Thang    Justin Soberano B.</a:t>
            </a:r>
            <a:endParaRPr sz="1200">
              <a:solidFill>
                <a:schemeClr val="lt1"/>
              </a:solidFill>
              <a:latin typeface="Roboto Medium"/>
              <a:ea typeface="Roboto Medium"/>
              <a:cs typeface="Roboto Medium"/>
              <a:sym typeface="Roboto Medium"/>
            </a:endParaRPr>
          </a:p>
        </p:txBody>
      </p:sp>
      <p:cxnSp>
        <p:nvCxnSpPr>
          <p:cNvPr id="64" name="Google Shape;64;p16"/>
          <p:cNvCxnSpPr/>
          <p:nvPr/>
        </p:nvCxnSpPr>
        <p:spPr>
          <a:xfrm>
            <a:off x="0" y="3371850"/>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cxnSp>
        <p:nvCxnSpPr>
          <p:cNvPr id="131" name="Google Shape;131;p25"/>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32" name="Google Shape;132;p25"/>
          <p:cNvSpPr txBox="1"/>
          <p:nvPr/>
        </p:nvSpPr>
        <p:spPr>
          <a:xfrm>
            <a:off x="604525" y="437325"/>
            <a:ext cx="77013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Technical Complexity Analysis – Integration Points</a:t>
            </a:r>
            <a:endParaRPr sz="2200">
              <a:solidFill>
                <a:srgbClr val="C8102E"/>
              </a:solidFill>
              <a:latin typeface="Times"/>
              <a:ea typeface="Times"/>
              <a:cs typeface="Times"/>
              <a:sym typeface="Times"/>
            </a:endParaRPr>
          </a:p>
        </p:txBody>
      </p:sp>
      <p:sp>
        <p:nvSpPr>
          <p:cNvPr id="133" name="Google Shape;133;p25"/>
          <p:cNvSpPr txBox="1"/>
          <p:nvPr/>
        </p:nvSpPr>
        <p:spPr>
          <a:xfrm>
            <a:off x="604523" y="1037325"/>
            <a:ext cx="49659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Firebase authentication</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Backend services (Go/Python)</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Real-time data streams</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AI model integration</a:t>
            </a:r>
            <a:endParaRPr sz="1200">
              <a:solidFill>
                <a:srgbClr val="0E0E0E"/>
              </a:solidFill>
              <a:latin typeface="Merriweather Light"/>
              <a:ea typeface="Merriweather Light"/>
              <a:cs typeface="Merriweather Light"/>
              <a:sym typeface="Merriweather Light"/>
            </a:endParaRPr>
          </a:p>
        </p:txBody>
      </p:sp>
      <p:pic>
        <p:nvPicPr>
          <p:cNvPr id="134" name="Google Shape;134;p25"/>
          <p:cNvPicPr preferRelativeResize="0"/>
          <p:nvPr/>
        </p:nvPicPr>
        <p:blipFill>
          <a:blip r:embed="rId3">
            <a:alphaModFix/>
          </a:blip>
          <a:stretch>
            <a:fillRect/>
          </a:stretch>
        </p:blipFill>
        <p:spPr>
          <a:xfrm>
            <a:off x="3288475" y="1116075"/>
            <a:ext cx="5246550" cy="1803500"/>
          </a:xfrm>
          <a:prstGeom prst="rect">
            <a:avLst/>
          </a:prstGeom>
          <a:noFill/>
          <a:ln>
            <a:noFill/>
          </a:ln>
        </p:spPr>
      </p:pic>
      <p:pic>
        <p:nvPicPr>
          <p:cNvPr id="135" name="Google Shape;135;p25"/>
          <p:cNvPicPr preferRelativeResize="0"/>
          <p:nvPr/>
        </p:nvPicPr>
        <p:blipFill>
          <a:blip r:embed="rId4">
            <a:alphaModFix/>
          </a:blip>
          <a:stretch>
            <a:fillRect/>
          </a:stretch>
        </p:blipFill>
        <p:spPr>
          <a:xfrm>
            <a:off x="3941573" y="3040350"/>
            <a:ext cx="3268776" cy="19067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cxnSp>
        <p:nvCxnSpPr>
          <p:cNvPr id="140" name="Google Shape;140;p26"/>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41" name="Google Shape;141;p26"/>
          <p:cNvSpPr txBox="1"/>
          <p:nvPr/>
        </p:nvSpPr>
        <p:spPr>
          <a:xfrm>
            <a:off x="604525" y="437325"/>
            <a:ext cx="77013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Artifacts: Human Factors</a:t>
            </a:r>
            <a:endParaRPr sz="2200">
              <a:solidFill>
                <a:srgbClr val="C8102E"/>
              </a:solidFill>
              <a:latin typeface="Times"/>
              <a:ea typeface="Times"/>
              <a:cs typeface="Times"/>
              <a:sym typeface="Times"/>
            </a:endParaRPr>
          </a:p>
        </p:txBody>
      </p:sp>
      <p:sp>
        <p:nvSpPr>
          <p:cNvPr id="142" name="Google Shape;142;p26"/>
          <p:cNvSpPr txBox="1"/>
          <p:nvPr/>
        </p:nvSpPr>
        <p:spPr>
          <a:xfrm>
            <a:off x="604525" y="1117225"/>
            <a:ext cx="3967500" cy="274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Current solution addresses user needs through:</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Role-specific dashboards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Intuitive drag-and-drop interface</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Clear visual alerts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Customizable widgets</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Proposed improvements: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Enhanced onboarding process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More granular customization options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Improved collaborative features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Simplified AI interaction interface</a:t>
            </a:r>
            <a:endParaRPr sz="1200">
              <a:solidFill>
                <a:srgbClr val="0E0E0E"/>
              </a:solidFill>
              <a:latin typeface="Merriweather Light"/>
              <a:ea typeface="Merriweather Light"/>
              <a:cs typeface="Merriweather Light"/>
              <a:sym typeface="Merriweather Light"/>
            </a:endParaRPr>
          </a:p>
        </p:txBody>
      </p:sp>
      <p:pic>
        <p:nvPicPr>
          <p:cNvPr id="143" name="Google Shape;143;p26"/>
          <p:cNvPicPr preferRelativeResize="0"/>
          <p:nvPr/>
        </p:nvPicPr>
        <p:blipFill>
          <a:blip r:embed="rId3">
            <a:alphaModFix/>
          </a:blip>
          <a:stretch>
            <a:fillRect/>
          </a:stretch>
        </p:blipFill>
        <p:spPr>
          <a:xfrm>
            <a:off x="4313375" y="1671700"/>
            <a:ext cx="4267175" cy="2254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cxnSp>
        <p:nvCxnSpPr>
          <p:cNvPr id="148" name="Google Shape;148;p27"/>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49" name="Google Shape;149;p27"/>
          <p:cNvSpPr txBox="1"/>
          <p:nvPr/>
        </p:nvSpPr>
        <p:spPr>
          <a:xfrm>
            <a:off x="604525" y="437325"/>
            <a:ext cx="77013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Artifacts</a:t>
            </a:r>
            <a:r>
              <a:rPr b="1" lang="en" sz="2200">
                <a:solidFill>
                  <a:srgbClr val="C8102E"/>
                </a:solidFill>
                <a:latin typeface="Open Sans ExtraBold"/>
                <a:ea typeface="Open Sans ExtraBold"/>
                <a:cs typeface="Open Sans ExtraBold"/>
                <a:sym typeface="Open Sans ExtraBold"/>
              </a:rPr>
              <a:t>: Economic Impact</a:t>
            </a:r>
            <a:endParaRPr sz="2200">
              <a:solidFill>
                <a:srgbClr val="C8102E"/>
              </a:solidFill>
              <a:latin typeface="Times"/>
              <a:ea typeface="Times"/>
              <a:cs typeface="Times"/>
              <a:sym typeface="Times"/>
            </a:endParaRPr>
          </a:p>
        </p:txBody>
      </p:sp>
      <p:sp>
        <p:nvSpPr>
          <p:cNvPr id="150" name="Google Shape;150;p27"/>
          <p:cNvSpPr txBox="1"/>
          <p:nvPr/>
        </p:nvSpPr>
        <p:spPr>
          <a:xfrm>
            <a:off x="604525" y="1117225"/>
            <a:ext cx="3967500" cy="359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Improvements over existing solutions: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Reduced downtime through predictive analytics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More efficient resource allocation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Faster decision making</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Lower training costs due to intuitive interface</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Drawbacks and mitigations: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Higher initial setup costs → Offset by operational savings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Resource-intensive processing → Implementing efficient caching</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Complex deployment → Providing comprehensive documentation</a:t>
            </a:r>
            <a:endParaRPr sz="1200">
              <a:solidFill>
                <a:srgbClr val="0E0E0E"/>
              </a:solidFill>
              <a:latin typeface="Merriweather Light"/>
              <a:ea typeface="Merriweather Light"/>
              <a:cs typeface="Merriweather Light"/>
              <a:sym typeface="Merriweather Light"/>
            </a:endParaRPr>
          </a:p>
        </p:txBody>
      </p:sp>
      <p:pic>
        <p:nvPicPr>
          <p:cNvPr id="151" name="Google Shape;151;p27"/>
          <p:cNvPicPr preferRelativeResize="0"/>
          <p:nvPr/>
        </p:nvPicPr>
        <p:blipFill>
          <a:blip r:embed="rId3">
            <a:alphaModFix/>
          </a:blip>
          <a:stretch>
            <a:fillRect/>
          </a:stretch>
        </p:blipFill>
        <p:spPr>
          <a:xfrm>
            <a:off x="4572000" y="1987950"/>
            <a:ext cx="4267176" cy="18510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cxnSp>
        <p:nvCxnSpPr>
          <p:cNvPr id="156" name="Google Shape;156;p28"/>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57" name="Google Shape;157;p28"/>
          <p:cNvSpPr txBox="1"/>
          <p:nvPr/>
        </p:nvSpPr>
        <p:spPr>
          <a:xfrm>
            <a:off x="604525" y="437325"/>
            <a:ext cx="77013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Solutions: Human Factors</a:t>
            </a:r>
            <a:endParaRPr sz="2200">
              <a:solidFill>
                <a:srgbClr val="C8102E"/>
              </a:solidFill>
              <a:latin typeface="Times"/>
              <a:ea typeface="Times"/>
              <a:cs typeface="Times"/>
              <a:sym typeface="Times"/>
            </a:endParaRPr>
          </a:p>
        </p:txBody>
      </p:sp>
      <p:sp>
        <p:nvSpPr>
          <p:cNvPr id="158" name="Google Shape;158;p28"/>
          <p:cNvSpPr txBox="1"/>
          <p:nvPr/>
        </p:nvSpPr>
        <p:spPr>
          <a:xfrm>
            <a:off x="604525" y="1117225"/>
            <a:ext cx="3967500" cy="39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Internal complexity:</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Modular architecture enables scalability</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Advanced state management</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Real-time data processing</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External complexity:</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Industry-standard technologies</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RESTful API design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WebSocket implementation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Responsive UI/UX</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1200"/>
              </a:spcBef>
              <a:spcAft>
                <a:spcPts val="0"/>
              </a:spcAft>
              <a:buNone/>
            </a:pPr>
            <a:r>
              <a:rPr lang="en" sz="1200">
                <a:solidFill>
                  <a:srgbClr val="0E0E0E"/>
                </a:solidFill>
                <a:latin typeface="Merriweather Light"/>
                <a:ea typeface="Merriweather Light"/>
                <a:cs typeface="Merriweather Light"/>
                <a:sym typeface="Merriweather Light"/>
              </a:rPr>
              <a:t>The design showcases expertise in: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Modern web development</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Real-time data visualization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Performance optimization</a:t>
            </a:r>
            <a:endParaRPr sz="1200">
              <a:solidFill>
                <a:srgbClr val="0E0E0E"/>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chemeClr val="dk1"/>
              </a:buClr>
              <a:buSzPts val="1100"/>
              <a:buChar char="●"/>
            </a:pPr>
            <a:r>
              <a:rPr lang="en" sz="1200">
                <a:solidFill>
                  <a:srgbClr val="0E0E0E"/>
                </a:solidFill>
                <a:latin typeface="Merriweather Light"/>
                <a:ea typeface="Merriweather Light"/>
                <a:cs typeface="Merriweather Light"/>
                <a:sym typeface="Merriweather Light"/>
              </a:rPr>
              <a:t>AI/ML implementation</a:t>
            </a:r>
            <a:endParaRPr sz="1200">
              <a:solidFill>
                <a:srgbClr val="0E0E0E"/>
              </a:solidFill>
              <a:latin typeface="Merriweather Light"/>
              <a:ea typeface="Merriweather Light"/>
              <a:cs typeface="Merriweather Light"/>
              <a:sym typeface="Merriweather Light"/>
            </a:endParaRPr>
          </a:p>
        </p:txBody>
      </p:sp>
      <p:pic>
        <p:nvPicPr>
          <p:cNvPr id="159" name="Google Shape;159;p28"/>
          <p:cNvPicPr preferRelativeResize="0"/>
          <p:nvPr/>
        </p:nvPicPr>
        <p:blipFill>
          <a:blip r:embed="rId3">
            <a:alphaModFix/>
          </a:blip>
          <a:stretch>
            <a:fillRect/>
          </a:stretch>
        </p:blipFill>
        <p:spPr>
          <a:xfrm>
            <a:off x="4408225" y="1732250"/>
            <a:ext cx="4267177" cy="26702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cxnSp>
        <p:nvCxnSpPr>
          <p:cNvPr id="164" name="Google Shape;164;p29"/>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65" name="Google Shape;165;p29"/>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Conclusion</a:t>
            </a:r>
            <a:endParaRPr sz="2200">
              <a:solidFill>
                <a:srgbClr val="C8102E"/>
              </a:solidFill>
              <a:latin typeface="Times"/>
              <a:ea typeface="Times"/>
              <a:cs typeface="Times"/>
              <a:sym typeface="Times"/>
            </a:endParaRPr>
          </a:p>
        </p:txBody>
      </p:sp>
      <p:sp>
        <p:nvSpPr>
          <p:cNvPr id="166" name="Google Shape;166;p29"/>
          <p:cNvSpPr txBox="1"/>
          <p:nvPr/>
        </p:nvSpPr>
        <p:spPr>
          <a:xfrm>
            <a:off x="604525" y="1037325"/>
            <a:ext cx="46440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GridAI's design successfully balances user needs with technical innovation, creating an intuitive interface for complex power grid management. Our modular approach ensures that operators can efficiently monitor and control grid operations while reducing cognitive load.</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Our commitment to continuous improvement is reflected in our regular user feedback cycles and iterative development process. Each enhancement is carefully validated against real operator needs and technical requirements.</a:t>
            </a:r>
            <a:endParaRPr sz="1200">
              <a:solidFill>
                <a:srgbClr val="0E0E0E"/>
              </a:solidFill>
              <a:latin typeface="Merriweather Light"/>
              <a:ea typeface="Merriweather Light"/>
              <a:cs typeface="Merriweather Light"/>
              <a:sym typeface="Merriweather Light"/>
            </a:endParaRPr>
          </a:p>
        </p:txBody>
      </p:sp>
      <p:pic>
        <p:nvPicPr>
          <p:cNvPr id="167" name="Google Shape;167;p29"/>
          <p:cNvPicPr preferRelativeResize="0"/>
          <p:nvPr/>
        </p:nvPicPr>
        <p:blipFill>
          <a:blip r:embed="rId3">
            <a:alphaModFix/>
          </a:blip>
          <a:stretch>
            <a:fillRect/>
          </a:stretch>
        </p:blipFill>
        <p:spPr>
          <a:xfrm>
            <a:off x="5564448" y="1349325"/>
            <a:ext cx="2919278" cy="29192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cxnSp>
        <p:nvCxnSpPr>
          <p:cNvPr id="69" name="Google Shape;69;p17"/>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0" name="Google Shape;70;p17"/>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Overview</a:t>
            </a:r>
            <a:endParaRPr sz="2200">
              <a:solidFill>
                <a:srgbClr val="C8102E"/>
              </a:solidFill>
              <a:latin typeface="Times"/>
              <a:ea typeface="Times"/>
              <a:cs typeface="Times"/>
              <a:sym typeface="Times"/>
            </a:endParaRPr>
          </a:p>
        </p:txBody>
      </p:sp>
      <p:sp>
        <p:nvSpPr>
          <p:cNvPr id="71" name="Google Shape;71;p17"/>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We are developing an AI integrated system to help grid operators and energy producers manage the complex electrical grid more efficiently. This tool will address challenges in handling large datasets and optimizing grid operations through intuitive interfaces and predictive analytics. </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Key features of the system include real-time data visualization, predictive fault detection, and automated decision-making support.</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The system addresses significant challenges, such as the ability to handle large datasets efficiently and ensuring the reliability and scalability of grid operations.</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cxnSp>
        <p:nvCxnSpPr>
          <p:cNvPr id="76" name="Google Shape;76;p18"/>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7" name="Google Shape;77;p18"/>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Current Design</a:t>
            </a:r>
            <a:endParaRPr sz="2200">
              <a:solidFill>
                <a:srgbClr val="C8102E"/>
              </a:solidFill>
              <a:latin typeface="Times"/>
              <a:ea typeface="Times"/>
              <a:cs typeface="Times"/>
              <a:sym typeface="Times"/>
            </a:endParaRPr>
          </a:p>
        </p:txBody>
      </p:sp>
      <p:sp>
        <p:nvSpPr>
          <p:cNvPr id="78" name="Google Shape;78;p18"/>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200">
                <a:latin typeface="Merriweather Light"/>
                <a:ea typeface="Merriweather Light"/>
                <a:cs typeface="Merriweather Light"/>
                <a:sym typeface="Merriweather Light"/>
              </a:rPr>
              <a:t>The current design implements:</a:t>
            </a:r>
            <a:endParaRPr sz="1200">
              <a:latin typeface="Merriweather Light"/>
              <a:ea typeface="Merriweather Light"/>
              <a:cs typeface="Merriweather Light"/>
              <a:sym typeface="Merriweather Light"/>
            </a:endParaRPr>
          </a:p>
          <a:p>
            <a:pPr indent="-298450" lvl="0" marL="457200" rtl="0" algn="l">
              <a:lnSpc>
                <a:spcPct val="115000"/>
              </a:lnSpc>
              <a:spcBef>
                <a:spcPts val="1200"/>
              </a:spcBef>
              <a:spcAft>
                <a:spcPts val="0"/>
              </a:spcAft>
              <a:buClr>
                <a:srgbClr val="434343"/>
              </a:buClr>
              <a:buSzPts val="1100"/>
              <a:buChar char="➔"/>
            </a:pPr>
            <a:r>
              <a:rPr lang="en" sz="1200">
                <a:solidFill>
                  <a:srgbClr val="434343"/>
                </a:solidFill>
                <a:latin typeface="Merriweather Light"/>
                <a:ea typeface="Merriweather Light"/>
                <a:cs typeface="Merriweather Light"/>
                <a:sym typeface="Merriweather Light"/>
              </a:rPr>
              <a:t>Modular React component architecture</a:t>
            </a:r>
            <a:endParaRPr sz="1200">
              <a:solidFill>
                <a:srgbClr val="434343"/>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rgbClr val="434343"/>
              </a:buClr>
              <a:buSzPts val="1100"/>
              <a:buChar char="➔"/>
            </a:pPr>
            <a:r>
              <a:rPr lang="en" sz="1200">
                <a:solidFill>
                  <a:srgbClr val="434343"/>
                </a:solidFill>
                <a:latin typeface="Merriweather Light"/>
                <a:ea typeface="Merriweather Light"/>
                <a:cs typeface="Merriweather Light"/>
                <a:sym typeface="Merriweather Light"/>
              </a:rPr>
              <a:t>Real-time WebSocket data streaming</a:t>
            </a:r>
            <a:endParaRPr sz="1200">
              <a:solidFill>
                <a:srgbClr val="434343"/>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rgbClr val="434343"/>
              </a:buClr>
              <a:buSzPts val="1100"/>
              <a:buChar char="➔"/>
            </a:pPr>
            <a:r>
              <a:rPr lang="en" sz="1200">
                <a:solidFill>
                  <a:srgbClr val="434343"/>
                </a:solidFill>
                <a:latin typeface="Merriweather Light"/>
                <a:ea typeface="Merriweather Light"/>
                <a:cs typeface="Merriweather Light"/>
                <a:sym typeface="Merriweather Light"/>
              </a:rPr>
              <a:t>Drag-and-drop widget customization</a:t>
            </a:r>
            <a:endParaRPr sz="1200">
              <a:solidFill>
                <a:srgbClr val="434343"/>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rgbClr val="434343"/>
              </a:buClr>
              <a:buSzPts val="1100"/>
              <a:buChar char="➔"/>
            </a:pPr>
            <a:r>
              <a:rPr lang="en" sz="1200">
                <a:solidFill>
                  <a:srgbClr val="434343"/>
                </a:solidFill>
                <a:latin typeface="Merriweather Light"/>
                <a:ea typeface="Merriweather Light"/>
                <a:cs typeface="Merriweather Light"/>
                <a:sym typeface="Merriweather Light"/>
              </a:rPr>
              <a:t>Role-based access control</a:t>
            </a:r>
            <a:endParaRPr sz="1200">
              <a:solidFill>
                <a:srgbClr val="434343"/>
              </a:solidFill>
              <a:latin typeface="Merriweather Light"/>
              <a:ea typeface="Merriweather Light"/>
              <a:cs typeface="Merriweather Light"/>
              <a:sym typeface="Merriweather Light"/>
            </a:endParaRPr>
          </a:p>
          <a:p>
            <a:pPr indent="-298450" lvl="0" marL="457200" rtl="0" algn="l">
              <a:lnSpc>
                <a:spcPct val="115000"/>
              </a:lnSpc>
              <a:spcBef>
                <a:spcPts val="0"/>
              </a:spcBef>
              <a:spcAft>
                <a:spcPts val="0"/>
              </a:spcAft>
              <a:buClr>
                <a:srgbClr val="434343"/>
              </a:buClr>
              <a:buSzPts val="1100"/>
              <a:buChar char="➔"/>
            </a:pPr>
            <a:r>
              <a:rPr lang="en" sz="1200">
                <a:solidFill>
                  <a:srgbClr val="434343"/>
                </a:solidFill>
                <a:latin typeface="Merriweather Light"/>
                <a:ea typeface="Merriweather Light"/>
                <a:cs typeface="Merriweather Light"/>
                <a:sym typeface="Merriweather Light"/>
              </a:rPr>
              <a:t>Integration with Firebase backend</a:t>
            </a:r>
            <a:endParaRPr sz="1200">
              <a:solidFill>
                <a:srgbClr val="434343"/>
              </a:solidFill>
              <a:latin typeface="Merriweather Light"/>
              <a:ea typeface="Merriweather Light"/>
              <a:cs typeface="Merriweather Light"/>
              <a:sym typeface="Merriweather Light"/>
            </a:endParaRPr>
          </a:p>
          <a:p>
            <a:pPr indent="0" lvl="0" marL="0" marR="0" rtl="0" algn="l">
              <a:lnSpc>
                <a:spcPct val="150000"/>
              </a:lnSpc>
              <a:spcBef>
                <a:spcPts val="1200"/>
              </a:spcBef>
              <a:spcAft>
                <a:spcPts val="0"/>
              </a:spcAft>
              <a:buNone/>
            </a:pPr>
            <a:r>
              <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cxnSp>
        <p:nvCxnSpPr>
          <p:cNvPr id="83" name="Google Shape;83;p19"/>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4" name="Google Shape;84;p19"/>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Current Designs</a:t>
            </a:r>
            <a:endParaRPr sz="2200">
              <a:solidFill>
                <a:srgbClr val="C8102E"/>
              </a:solidFill>
              <a:latin typeface="Times"/>
              <a:ea typeface="Times"/>
              <a:cs typeface="Times"/>
              <a:sym typeface="Times"/>
            </a:endParaRPr>
          </a:p>
        </p:txBody>
      </p:sp>
      <p:pic>
        <p:nvPicPr>
          <p:cNvPr id="85" name="Google Shape;85;p19"/>
          <p:cNvPicPr preferRelativeResize="0"/>
          <p:nvPr/>
        </p:nvPicPr>
        <p:blipFill>
          <a:blip r:embed="rId3">
            <a:alphaModFix/>
          </a:blip>
          <a:stretch>
            <a:fillRect/>
          </a:stretch>
        </p:blipFill>
        <p:spPr>
          <a:xfrm>
            <a:off x="1203925" y="1075698"/>
            <a:ext cx="6583726" cy="3282224"/>
          </a:xfrm>
          <a:prstGeom prst="rect">
            <a:avLst/>
          </a:prstGeom>
          <a:noFill/>
          <a:ln>
            <a:noFill/>
          </a:ln>
        </p:spPr>
      </p:pic>
      <p:sp>
        <p:nvSpPr>
          <p:cNvPr id="86" name="Google Shape;86;p19"/>
          <p:cNvSpPr txBox="1"/>
          <p:nvPr/>
        </p:nvSpPr>
        <p:spPr>
          <a:xfrm>
            <a:off x="1536450" y="4437350"/>
            <a:ext cx="607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Current Design of Widgets Dashboard</a:t>
            </a:r>
            <a:endParaRPr sz="12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cxnSp>
        <p:nvCxnSpPr>
          <p:cNvPr id="91" name="Google Shape;91;p20"/>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92" name="Google Shape;92;p20"/>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Current Designs</a:t>
            </a:r>
            <a:endParaRPr sz="2200">
              <a:solidFill>
                <a:srgbClr val="C8102E"/>
              </a:solidFill>
              <a:latin typeface="Times"/>
              <a:ea typeface="Times"/>
              <a:cs typeface="Times"/>
              <a:sym typeface="Times"/>
            </a:endParaRPr>
          </a:p>
        </p:txBody>
      </p:sp>
      <p:sp>
        <p:nvSpPr>
          <p:cNvPr id="93" name="Google Shape;93;p20"/>
          <p:cNvSpPr txBox="1"/>
          <p:nvPr/>
        </p:nvSpPr>
        <p:spPr>
          <a:xfrm>
            <a:off x="1536450" y="4437350"/>
            <a:ext cx="607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Current Design of Project Selector</a:t>
            </a:r>
            <a:endParaRPr sz="1200">
              <a:solidFill>
                <a:schemeClr val="dk2"/>
              </a:solidFill>
            </a:endParaRPr>
          </a:p>
        </p:txBody>
      </p:sp>
      <p:pic>
        <p:nvPicPr>
          <p:cNvPr id="94" name="Google Shape;94;p20"/>
          <p:cNvPicPr preferRelativeResize="0"/>
          <p:nvPr/>
        </p:nvPicPr>
        <p:blipFill>
          <a:blip r:embed="rId3">
            <a:alphaModFix/>
          </a:blip>
          <a:stretch>
            <a:fillRect/>
          </a:stretch>
        </p:blipFill>
        <p:spPr>
          <a:xfrm>
            <a:off x="1301225" y="997157"/>
            <a:ext cx="6541542" cy="33721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cxnSp>
        <p:nvCxnSpPr>
          <p:cNvPr id="99" name="Google Shape;99;p21"/>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0" name="Google Shape;100;p21"/>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Current Designs</a:t>
            </a:r>
            <a:endParaRPr sz="2200">
              <a:solidFill>
                <a:srgbClr val="C8102E"/>
              </a:solidFill>
              <a:latin typeface="Times"/>
              <a:ea typeface="Times"/>
              <a:cs typeface="Times"/>
              <a:sym typeface="Times"/>
            </a:endParaRPr>
          </a:p>
        </p:txBody>
      </p:sp>
      <p:sp>
        <p:nvSpPr>
          <p:cNvPr id="101" name="Google Shape;101;p21"/>
          <p:cNvSpPr txBox="1"/>
          <p:nvPr/>
        </p:nvSpPr>
        <p:spPr>
          <a:xfrm>
            <a:off x="1536450" y="4437350"/>
            <a:ext cx="6071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Current Design of the SVG diagrams</a:t>
            </a:r>
            <a:endParaRPr sz="1200">
              <a:solidFill>
                <a:schemeClr val="dk2"/>
              </a:solidFill>
            </a:endParaRPr>
          </a:p>
        </p:txBody>
      </p:sp>
      <p:pic>
        <p:nvPicPr>
          <p:cNvPr id="102" name="Google Shape;102;p21"/>
          <p:cNvPicPr preferRelativeResize="0"/>
          <p:nvPr/>
        </p:nvPicPr>
        <p:blipFill>
          <a:blip r:embed="rId3">
            <a:alphaModFix/>
          </a:blip>
          <a:stretch>
            <a:fillRect/>
          </a:stretch>
        </p:blipFill>
        <p:spPr>
          <a:xfrm>
            <a:off x="972038" y="954107"/>
            <a:ext cx="7199927" cy="3372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cxnSp>
        <p:nvCxnSpPr>
          <p:cNvPr id="107" name="Google Shape;107;p22"/>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8" name="Google Shape;108;p22"/>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Design Artifacts</a:t>
            </a:r>
            <a:endParaRPr sz="2200">
              <a:solidFill>
                <a:srgbClr val="C8102E"/>
              </a:solidFill>
              <a:latin typeface="Times"/>
              <a:ea typeface="Times"/>
              <a:cs typeface="Times"/>
              <a:sym typeface="Times"/>
            </a:endParaRPr>
          </a:p>
        </p:txBody>
      </p:sp>
      <p:pic>
        <p:nvPicPr>
          <p:cNvPr id="109" name="Google Shape;109;p22"/>
          <p:cNvPicPr preferRelativeResize="0"/>
          <p:nvPr/>
        </p:nvPicPr>
        <p:blipFill>
          <a:blip r:embed="rId3">
            <a:alphaModFix/>
          </a:blip>
          <a:stretch>
            <a:fillRect/>
          </a:stretch>
        </p:blipFill>
        <p:spPr>
          <a:xfrm>
            <a:off x="152400" y="1239582"/>
            <a:ext cx="8839200" cy="33369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cxnSp>
        <p:nvCxnSpPr>
          <p:cNvPr id="114" name="Google Shape;114;p23"/>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5" name="Google Shape;115;p23"/>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Design Artifacts</a:t>
            </a:r>
            <a:endParaRPr sz="2200">
              <a:solidFill>
                <a:srgbClr val="C8102E"/>
              </a:solidFill>
              <a:latin typeface="Times"/>
              <a:ea typeface="Times"/>
              <a:cs typeface="Times"/>
              <a:sym typeface="Times"/>
            </a:endParaRPr>
          </a:p>
        </p:txBody>
      </p:sp>
      <p:pic>
        <p:nvPicPr>
          <p:cNvPr id="116" name="Google Shape;116;p23"/>
          <p:cNvPicPr preferRelativeResize="0"/>
          <p:nvPr/>
        </p:nvPicPr>
        <p:blipFill>
          <a:blip r:embed="rId3">
            <a:alphaModFix/>
          </a:blip>
          <a:stretch>
            <a:fillRect/>
          </a:stretch>
        </p:blipFill>
        <p:spPr>
          <a:xfrm>
            <a:off x="152400" y="1123632"/>
            <a:ext cx="8839201" cy="33957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cxnSp>
        <p:nvCxnSpPr>
          <p:cNvPr id="121" name="Google Shape;121;p24"/>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22" name="Google Shape;122;p24"/>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Pros/Cons Analysis</a:t>
            </a:r>
            <a:endParaRPr sz="2200">
              <a:solidFill>
                <a:srgbClr val="C8102E"/>
              </a:solidFill>
              <a:latin typeface="Times"/>
              <a:ea typeface="Times"/>
              <a:cs typeface="Times"/>
              <a:sym typeface="Times"/>
            </a:endParaRPr>
          </a:p>
        </p:txBody>
      </p:sp>
      <p:sp>
        <p:nvSpPr>
          <p:cNvPr id="123" name="Google Shape;123;p24"/>
          <p:cNvSpPr txBox="1"/>
          <p:nvPr/>
        </p:nvSpPr>
        <p:spPr>
          <a:xfrm>
            <a:off x="998149" y="1456225"/>
            <a:ext cx="3306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Modular widget system enables custom workflows</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Real-time data processing with WebSocket layer</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AI-driven insights for proactive management</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Role-based customization</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Seamless integration with existing infrastructure</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
        <p:nvSpPr>
          <p:cNvPr id="124" name="Google Shape;124;p24"/>
          <p:cNvSpPr txBox="1"/>
          <p:nvPr/>
        </p:nvSpPr>
        <p:spPr>
          <a:xfrm>
            <a:off x="4828999" y="1456225"/>
            <a:ext cx="3306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Performance challenges with large datasets</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Complex balance of AI automation vs human control</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Resource-intensive real-time processing</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Learning curve for new users</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
        <p:nvSpPr>
          <p:cNvPr id="125" name="Google Shape;125;p24"/>
          <p:cNvSpPr txBox="1"/>
          <p:nvPr/>
        </p:nvSpPr>
        <p:spPr>
          <a:xfrm>
            <a:off x="1151300" y="1118550"/>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0"/>
              </a:spcAft>
              <a:buNone/>
            </a:pPr>
            <a:r>
              <a:rPr b="1" lang="en" sz="1800">
                <a:solidFill>
                  <a:srgbClr val="0E0E0E"/>
                </a:solidFill>
                <a:latin typeface="Merriweather"/>
                <a:ea typeface="Merriweather"/>
                <a:cs typeface="Merriweather"/>
                <a:sym typeface="Merriweather"/>
              </a:rPr>
              <a:t>Pros</a:t>
            </a:r>
            <a:endParaRPr b="1" sz="2000"/>
          </a:p>
        </p:txBody>
      </p:sp>
      <p:sp>
        <p:nvSpPr>
          <p:cNvPr id="126" name="Google Shape;126;p24"/>
          <p:cNvSpPr txBox="1"/>
          <p:nvPr/>
        </p:nvSpPr>
        <p:spPr>
          <a:xfrm>
            <a:off x="4982150" y="1118550"/>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0"/>
              </a:spcAft>
              <a:buNone/>
            </a:pPr>
            <a:r>
              <a:rPr b="1" lang="en" sz="1800">
                <a:solidFill>
                  <a:srgbClr val="0E0E0E"/>
                </a:solidFill>
                <a:latin typeface="Merriweather"/>
                <a:ea typeface="Merriweather"/>
                <a:cs typeface="Merriweather"/>
                <a:sym typeface="Merriweather"/>
              </a:rPr>
              <a:t>Cons</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