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Medium"/>
      <p:regular r:id="rId14"/>
      <p:bold r:id="rId15"/>
      <p:italic r:id="rId16"/>
      <p:boldItalic r:id="rId17"/>
    </p:embeddedFont>
    <p:embeddedFont>
      <p:font typeface="Merriweather Light"/>
      <p:regular r:id="rId18"/>
      <p:bold r:id="rId19"/>
      <p:italic r:id="rId20"/>
      <p:boldItalic r:id="rId21"/>
    </p:embeddedFont>
    <p:embeddedFont>
      <p:font typeface="Open Sans ExtraBold"/>
      <p:bold r:id="rId22"/>
      <p:boldItalic r:id="rId23"/>
    </p:embeddedFont>
    <p:embeddedFont>
      <p:font typeface="Oswald"/>
      <p:regular r:id="rId24"/>
      <p:bold r:id="rId25"/>
    </p:embeddedFont>
    <p:embeddedFont>
      <p:font typeface="Merriweather"/>
      <p:regular r:id="rId26"/>
      <p:bold r:id="rId27"/>
      <p:italic r:id="rId28"/>
      <p:boldItalic r:id="rId29"/>
    </p:embeddedFont>
    <p:embeddedFont>
      <p:font typeface="Open Sans Ligh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Light-italic.fntdata"/><Relationship Id="rId22" Type="http://schemas.openxmlformats.org/officeDocument/2006/relationships/font" Target="fonts/OpenSansExtraBold-bold.fntdata"/><Relationship Id="rId21" Type="http://schemas.openxmlformats.org/officeDocument/2006/relationships/font" Target="fonts/MerriweatherLight-boldItalic.fntdata"/><Relationship Id="rId24" Type="http://schemas.openxmlformats.org/officeDocument/2006/relationships/font" Target="fonts/Oswald-regular.fntdata"/><Relationship Id="rId23" Type="http://schemas.openxmlformats.org/officeDocument/2006/relationships/font" Target="fonts/OpenSansExtra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regular.fntdata"/><Relationship Id="rId25" Type="http://schemas.openxmlformats.org/officeDocument/2006/relationships/font" Target="fonts/Oswald-bold.fntdata"/><Relationship Id="rId28" Type="http://schemas.openxmlformats.org/officeDocument/2006/relationships/font" Target="fonts/Merriweather-italic.fntdata"/><Relationship Id="rId27"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Light-bold.fntdata"/><Relationship Id="rId30" Type="http://schemas.openxmlformats.org/officeDocument/2006/relationships/font" Target="fonts/OpenSansLight-regular.fntdata"/><Relationship Id="rId11" Type="http://schemas.openxmlformats.org/officeDocument/2006/relationships/slide" Target="slides/slide6.xml"/><Relationship Id="rId33" Type="http://schemas.openxmlformats.org/officeDocument/2006/relationships/font" Target="fonts/OpenSansLight-boldItalic.fntdata"/><Relationship Id="rId10" Type="http://schemas.openxmlformats.org/officeDocument/2006/relationships/slide" Target="slides/slide5.xml"/><Relationship Id="rId32" Type="http://schemas.openxmlformats.org/officeDocument/2006/relationships/font" Target="fonts/OpenSansLight-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Medium-bold.fntdata"/><Relationship Id="rId14" Type="http://schemas.openxmlformats.org/officeDocument/2006/relationships/font" Target="fonts/RobotoMedium-regular.fntdata"/><Relationship Id="rId17" Type="http://schemas.openxmlformats.org/officeDocument/2006/relationships/font" Target="fonts/RobotoMedium-boldItalic.fntdata"/><Relationship Id="rId16" Type="http://schemas.openxmlformats.org/officeDocument/2006/relationships/font" Target="fonts/RobotoMedium-italic.fntdata"/><Relationship Id="rId19" Type="http://schemas.openxmlformats.org/officeDocument/2006/relationships/font" Target="fonts/MerriweatherLight-bold.fntdata"/><Relationship Id="rId18" Type="http://schemas.openxmlformats.org/officeDocument/2006/relationships/font" Target="fonts/Merriweather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f94711751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f947117515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07bdf09b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307bdf09b3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08acc1f9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308acc1f96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08acc1f96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308acc1f968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08acc1f96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308acc1f968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0e04785d8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30e04785d87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fa8da5a49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2fa8da5a496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fa8da5a49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2fa8da5a496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50" name="Shape 50"/>
        <p:cNvGrpSpPr/>
        <p:nvPr/>
      </p:nvGrpSpPr>
      <p:grpSpPr>
        <a:xfrm>
          <a:off x="0" y="0"/>
          <a:ext cx="0" cy="0"/>
          <a:chOff x="0" y="0"/>
          <a:chExt cx="0" cy="0"/>
        </a:xfrm>
      </p:grpSpPr>
      <p:sp>
        <p:nvSpPr>
          <p:cNvPr id="51" name="Google Shape;51;p13"/>
          <p:cNvSpPr txBox="1"/>
          <p:nvPr/>
        </p:nvSpPr>
        <p:spPr>
          <a:xfrm>
            <a:off x="212725" y="2616994"/>
            <a:ext cx="184200" cy="3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a:ea typeface="Times"/>
              <a:cs typeface="Times"/>
              <a:sym typeface="Time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2" name="Shape 5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3" name="Shape 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6"/>
          <p:cNvPicPr preferRelativeResize="0"/>
          <p:nvPr/>
        </p:nvPicPr>
        <p:blipFill rotWithShape="1">
          <a:blip r:embed="rId3">
            <a:alphaModFix/>
          </a:blip>
          <a:srcRect b="0" l="5906" r="5534" t="0"/>
          <a:stretch/>
        </p:blipFill>
        <p:spPr>
          <a:xfrm>
            <a:off x="0" y="-19050"/>
            <a:ext cx="9143998" cy="5162552"/>
          </a:xfrm>
          <a:prstGeom prst="rect">
            <a:avLst/>
          </a:prstGeom>
          <a:noFill/>
          <a:ln>
            <a:noFill/>
          </a:ln>
        </p:spPr>
      </p:pic>
      <p:sp>
        <p:nvSpPr>
          <p:cNvPr id="59" name="Google Shape;59;p16"/>
          <p:cNvSpPr/>
          <p:nvPr/>
        </p:nvSpPr>
        <p:spPr>
          <a:xfrm>
            <a:off x="0" y="-19050"/>
            <a:ext cx="9144000" cy="5162700"/>
          </a:xfrm>
          <a:prstGeom prst="rect">
            <a:avLst/>
          </a:prstGeom>
          <a:solidFill>
            <a:srgbClr val="C8102E">
              <a:alpha val="8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a:buNone/>
            </a:pPr>
            <a:r>
              <a:t/>
            </a:r>
            <a:endParaRPr b="0" i="0" sz="2400" u="none" cap="none" strike="noStrike">
              <a:solidFill>
                <a:srgbClr val="C8102E"/>
              </a:solidFill>
              <a:latin typeface="Times"/>
              <a:ea typeface="Times"/>
              <a:cs typeface="Times"/>
              <a:sym typeface="Times"/>
            </a:endParaRPr>
          </a:p>
        </p:txBody>
      </p:sp>
      <p:sp>
        <p:nvSpPr>
          <p:cNvPr id="60" name="Google Shape;60;p16"/>
          <p:cNvSpPr txBox="1"/>
          <p:nvPr/>
        </p:nvSpPr>
        <p:spPr>
          <a:xfrm>
            <a:off x="934450" y="2734641"/>
            <a:ext cx="7162800" cy="47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rPr lang="en" sz="2500">
                <a:solidFill>
                  <a:schemeClr val="lt1"/>
                </a:solidFill>
                <a:latin typeface="Open Sans Light"/>
                <a:ea typeface="Open Sans Light"/>
                <a:cs typeface="Open Sans Light"/>
                <a:sym typeface="Open Sans Light"/>
              </a:rPr>
              <a:t>Lightning Talk 4: Project Planning</a:t>
            </a:r>
            <a:endParaRPr sz="2300">
              <a:latin typeface="Open Sans Light"/>
              <a:ea typeface="Open Sans Light"/>
              <a:cs typeface="Open Sans Light"/>
              <a:sym typeface="Open Sans Light"/>
            </a:endParaRPr>
          </a:p>
        </p:txBody>
      </p:sp>
      <p:sp>
        <p:nvSpPr>
          <p:cNvPr id="61" name="Google Shape;61;p16"/>
          <p:cNvSpPr txBox="1"/>
          <p:nvPr/>
        </p:nvSpPr>
        <p:spPr>
          <a:xfrm>
            <a:off x="914400" y="2175773"/>
            <a:ext cx="7162800" cy="531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4000">
                <a:solidFill>
                  <a:schemeClr val="lt1"/>
                </a:solidFill>
                <a:latin typeface="Oswald"/>
                <a:ea typeface="Oswald"/>
                <a:cs typeface="Oswald"/>
                <a:sym typeface="Oswald"/>
              </a:rPr>
              <a:t>GridAI</a:t>
            </a:r>
            <a:endParaRPr>
              <a:latin typeface="Oswald"/>
              <a:ea typeface="Oswald"/>
              <a:cs typeface="Oswald"/>
              <a:sym typeface="Oswald"/>
            </a:endParaRPr>
          </a:p>
        </p:txBody>
      </p:sp>
      <p:pic>
        <p:nvPicPr>
          <p:cNvPr descr="ISU LEFT white.eps" id="62" name="Google Shape;62;p16"/>
          <p:cNvPicPr preferRelativeResize="0"/>
          <p:nvPr/>
        </p:nvPicPr>
        <p:blipFill rotWithShape="1">
          <a:blip r:embed="rId4">
            <a:alphaModFix/>
          </a:blip>
          <a:srcRect b="38233" l="0" r="0" t="0"/>
          <a:stretch/>
        </p:blipFill>
        <p:spPr>
          <a:xfrm>
            <a:off x="6434425" y="4718498"/>
            <a:ext cx="2396500" cy="201900"/>
          </a:xfrm>
          <a:prstGeom prst="rect">
            <a:avLst/>
          </a:prstGeom>
          <a:noFill/>
          <a:ln>
            <a:noFill/>
          </a:ln>
        </p:spPr>
      </p:pic>
      <p:sp>
        <p:nvSpPr>
          <p:cNvPr id="63" name="Google Shape;63;p16"/>
          <p:cNvSpPr txBox="1"/>
          <p:nvPr/>
        </p:nvSpPr>
        <p:spPr>
          <a:xfrm>
            <a:off x="934453" y="3839364"/>
            <a:ext cx="7162800" cy="2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latin typeface="Roboto Medium"/>
                <a:ea typeface="Roboto Medium"/>
                <a:cs typeface="Roboto Medium"/>
                <a:sym typeface="Roboto Medium"/>
              </a:rPr>
              <a:t>Skyler Kutsch    Rangsimun Bargman    Franck Biyoghe Bi Ndoutoume</a:t>
            </a:r>
            <a:br>
              <a:rPr lang="en" sz="1200">
                <a:solidFill>
                  <a:schemeClr val="lt1"/>
                </a:solidFill>
                <a:latin typeface="Roboto Medium"/>
                <a:ea typeface="Roboto Medium"/>
                <a:cs typeface="Roboto Medium"/>
                <a:sym typeface="Roboto Medium"/>
              </a:rPr>
            </a:br>
            <a:r>
              <a:rPr lang="en" sz="1200">
                <a:solidFill>
                  <a:schemeClr val="lt1"/>
                </a:solidFill>
                <a:latin typeface="Roboto Medium"/>
                <a:ea typeface="Roboto Medium"/>
                <a:cs typeface="Roboto Medium"/>
                <a:sym typeface="Roboto Medium"/>
              </a:rPr>
              <a:t>Jesus Soto Gonzalez    Hang Thang    Justin Soberano B.</a:t>
            </a:r>
            <a:endParaRPr sz="1200">
              <a:solidFill>
                <a:schemeClr val="lt1"/>
              </a:solidFill>
              <a:latin typeface="Roboto Medium"/>
              <a:ea typeface="Roboto Medium"/>
              <a:cs typeface="Roboto Medium"/>
              <a:sym typeface="Roboto Medium"/>
            </a:endParaRPr>
          </a:p>
        </p:txBody>
      </p:sp>
      <p:cxnSp>
        <p:nvCxnSpPr>
          <p:cNvPr id="64" name="Google Shape;64;p16"/>
          <p:cNvCxnSpPr/>
          <p:nvPr/>
        </p:nvCxnSpPr>
        <p:spPr>
          <a:xfrm>
            <a:off x="0" y="3371850"/>
            <a:ext cx="9144000" cy="0"/>
          </a:xfrm>
          <a:prstGeom prst="straightConnector1">
            <a:avLst/>
          </a:prstGeom>
          <a:solidFill>
            <a:schemeClr val="accent1"/>
          </a:solidFill>
          <a:ln cap="flat" cmpd="sng" w="9525">
            <a:solidFill>
              <a:srgbClr val="F1BE48">
                <a:alpha val="80000"/>
              </a:srgbClr>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cxnSp>
        <p:nvCxnSpPr>
          <p:cNvPr id="69" name="Google Shape;69;p17"/>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70" name="Google Shape;70;p17"/>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Project Overview</a:t>
            </a:r>
            <a:endParaRPr sz="2200">
              <a:solidFill>
                <a:srgbClr val="C8102E"/>
              </a:solidFill>
              <a:latin typeface="Times"/>
              <a:ea typeface="Times"/>
              <a:cs typeface="Times"/>
              <a:sym typeface="Times"/>
            </a:endParaRPr>
          </a:p>
        </p:txBody>
      </p:sp>
      <p:sp>
        <p:nvSpPr>
          <p:cNvPr id="71" name="Google Shape;71;p17"/>
          <p:cNvSpPr txBox="1"/>
          <p:nvPr/>
        </p:nvSpPr>
        <p:spPr>
          <a:xfrm>
            <a:off x="604520" y="1037318"/>
            <a:ext cx="7701300" cy="3116400"/>
          </a:xfrm>
          <a:prstGeom prst="rect">
            <a:avLst/>
          </a:prstGeom>
          <a:noFill/>
          <a:ln>
            <a:noFill/>
          </a:ln>
        </p:spPr>
        <p:txBody>
          <a:bodyPr anchorCtr="0" anchor="t" bIns="45700" lIns="91425" spcFirstLastPara="1" rIns="91425" wrap="square" tIns="45700">
            <a:noAutofit/>
          </a:bodyPr>
          <a:lstStyle/>
          <a:p>
            <a:pPr indent="-260350" lvl="0" marL="285750" marR="0" rtl="0" algn="l">
              <a:lnSpc>
                <a:spcPct val="150000"/>
              </a:lnSpc>
              <a:spcBef>
                <a:spcPts val="0"/>
              </a:spcBef>
              <a:spcAft>
                <a:spcPts val="0"/>
              </a:spcAft>
              <a:buClr>
                <a:srgbClr val="C8102E"/>
              </a:buClr>
              <a:buSzPts val="1200"/>
              <a:buFont typeface="Merriweather Light"/>
              <a:buChar char="➔"/>
            </a:pPr>
            <a:r>
              <a:rPr lang="en" sz="1200">
                <a:latin typeface="Merriweather Light"/>
                <a:ea typeface="Merriweather Light"/>
                <a:cs typeface="Merriweather Light"/>
                <a:sym typeface="Merriweather Light"/>
              </a:rPr>
              <a:t>We are developing an AI integrated system to help grid operators and energy producers manage the complex electrical grid more efficiently. This tool will address challenges in handling large datasets and optimizing grid operations through intuitive interfaces and predictive analytics. </a:t>
            </a:r>
            <a:endParaRPr sz="1200">
              <a:latin typeface="Merriweather Light"/>
              <a:ea typeface="Merriweather Light"/>
              <a:cs typeface="Merriweather Light"/>
              <a:sym typeface="Merriweather Light"/>
            </a:endParaRPr>
          </a:p>
          <a:p>
            <a:pPr indent="0" lvl="0" marL="457200" marR="0" rtl="0" algn="l">
              <a:lnSpc>
                <a:spcPct val="150000"/>
              </a:lnSpc>
              <a:spcBef>
                <a:spcPts val="0"/>
              </a:spcBef>
              <a:spcAft>
                <a:spcPts val="0"/>
              </a:spcAft>
              <a:buNone/>
            </a:pPr>
            <a:r>
              <a:t/>
            </a:r>
            <a:endParaRPr sz="1200">
              <a:latin typeface="Merriweather Light"/>
              <a:ea typeface="Merriweather Light"/>
              <a:cs typeface="Merriweather Light"/>
              <a:sym typeface="Merriweather Light"/>
            </a:endParaRPr>
          </a:p>
          <a:p>
            <a:pPr indent="-260350" lvl="0" marL="285750" marR="0" rtl="0" algn="l">
              <a:lnSpc>
                <a:spcPct val="150000"/>
              </a:lnSpc>
              <a:spcBef>
                <a:spcPts val="0"/>
              </a:spcBef>
              <a:spcAft>
                <a:spcPts val="0"/>
              </a:spcAft>
              <a:buClr>
                <a:srgbClr val="C8102E"/>
              </a:buClr>
              <a:buSzPts val="1200"/>
              <a:buFont typeface="Merriweather Light"/>
              <a:buChar char="➔"/>
            </a:pPr>
            <a:r>
              <a:rPr lang="en" sz="1200">
                <a:latin typeface="Merriweather Light"/>
                <a:ea typeface="Merriweather Light"/>
                <a:cs typeface="Merriweather Light"/>
                <a:sym typeface="Merriweather Light"/>
              </a:rPr>
              <a:t>Key features of the system include real-time data visualization, predictive fault detection, and automated decision-making support.</a:t>
            </a:r>
            <a:endParaRPr sz="1200">
              <a:latin typeface="Merriweather Light"/>
              <a:ea typeface="Merriweather Light"/>
              <a:cs typeface="Merriweather Light"/>
              <a:sym typeface="Merriweather Light"/>
            </a:endParaRPr>
          </a:p>
          <a:p>
            <a:pPr indent="0" lvl="0" marL="457200" marR="0" rtl="0" algn="l">
              <a:lnSpc>
                <a:spcPct val="150000"/>
              </a:lnSpc>
              <a:spcBef>
                <a:spcPts val="0"/>
              </a:spcBef>
              <a:spcAft>
                <a:spcPts val="0"/>
              </a:spcAft>
              <a:buNone/>
            </a:pPr>
            <a:r>
              <a:t/>
            </a:r>
            <a:endParaRPr sz="1200">
              <a:latin typeface="Merriweather Light"/>
              <a:ea typeface="Merriweather Light"/>
              <a:cs typeface="Merriweather Light"/>
              <a:sym typeface="Merriweather Light"/>
            </a:endParaRPr>
          </a:p>
          <a:p>
            <a:pPr indent="-260350" lvl="0" marL="285750" marR="0" rtl="0" algn="l">
              <a:lnSpc>
                <a:spcPct val="150000"/>
              </a:lnSpc>
              <a:spcBef>
                <a:spcPts val="0"/>
              </a:spcBef>
              <a:spcAft>
                <a:spcPts val="0"/>
              </a:spcAft>
              <a:buClr>
                <a:srgbClr val="C8102E"/>
              </a:buClr>
              <a:buSzPts val="1200"/>
              <a:buFont typeface="Merriweather Light"/>
              <a:buChar char="➔"/>
            </a:pPr>
            <a:r>
              <a:rPr lang="en" sz="1200">
                <a:latin typeface="Merriweather Light"/>
                <a:ea typeface="Merriweather Light"/>
                <a:cs typeface="Merriweather Light"/>
                <a:sym typeface="Merriweather Light"/>
              </a:rPr>
              <a:t>The system addresses significant challenges, such as the ability to handle large datasets efficiently and ensuring the reliability and scalability of grid operations.</a:t>
            </a:r>
            <a:endParaRPr sz="1200">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cxnSp>
        <p:nvCxnSpPr>
          <p:cNvPr id="76" name="Google Shape;76;p18"/>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77" name="Google Shape;77;p18"/>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Project Management Style – Agile</a:t>
            </a:r>
            <a:endParaRPr sz="2200">
              <a:solidFill>
                <a:srgbClr val="C8102E"/>
              </a:solidFill>
              <a:latin typeface="Times"/>
              <a:ea typeface="Times"/>
              <a:cs typeface="Times"/>
              <a:sym typeface="Times"/>
            </a:endParaRPr>
          </a:p>
        </p:txBody>
      </p:sp>
      <p:sp>
        <p:nvSpPr>
          <p:cNvPr id="78" name="Google Shape;78;p18"/>
          <p:cNvSpPr txBox="1"/>
          <p:nvPr/>
        </p:nvSpPr>
        <p:spPr>
          <a:xfrm>
            <a:off x="604520" y="1037318"/>
            <a:ext cx="7701300" cy="31164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rgbClr val="C8102E"/>
              </a:buClr>
              <a:buSzPts val="1200"/>
              <a:buFont typeface="Merriweather"/>
              <a:buChar char="➔"/>
            </a:pPr>
            <a:r>
              <a:rPr b="1" lang="en" sz="1200">
                <a:solidFill>
                  <a:srgbClr val="0E0E0E"/>
                </a:solidFill>
                <a:latin typeface="Merriweather"/>
                <a:ea typeface="Merriweather"/>
                <a:cs typeface="Merriweather"/>
                <a:sym typeface="Merriweather"/>
              </a:rPr>
              <a:t>Iterative Development</a:t>
            </a:r>
            <a:r>
              <a:rPr lang="en" sz="1200">
                <a:solidFill>
                  <a:srgbClr val="0E0E0E"/>
                </a:solidFill>
                <a:latin typeface="Merriweather"/>
                <a:ea typeface="Merriweather"/>
                <a:cs typeface="Merriweather"/>
                <a:sym typeface="Merriweather"/>
              </a:rPr>
              <a:t>: </a:t>
            </a:r>
            <a:r>
              <a:rPr lang="en" sz="1200">
                <a:solidFill>
                  <a:srgbClr val="0E0E0E"/>
                </a:solidFill>
                <a:latin typeface="Merriweather Light"/>
                <a:ea typeface="Merriweather Light"/>
                <a:cs typeface="Merriweather Light"/>
                <a:sym typeface="Merriweather Light"/>
              </a:rPr>
              <a:t>Agile enables regular iterations, allowing the team to adapt the system based on continuous feedback from grid operators and energy producers.</a:t>
            </a:r>
            <a:endParaRPr sz="1200">
              <a:latin typeface="Merriweather Light"/>
              <a:ea typeface="Merriweather Light"/>
              <a:cs typeface="Merriweather Light"/>
              <a:sym typeface="Merriweather Light"/>
            </a:endParaRPr>
          </a:p>
          <a:p>
            <a:pPr indent="0" lvl="0" marL="457200" marR="0" rtl="0" algn="l">
              <a:lnSpc>
                <a:spcPct val="150000"/>
              </a:lnSpc>
              <a:spcBef>
                <a:spcPts val="0"/>
              </a:spcBef>
              <a:spcAft>
                <a:spcPts val="0"/>
              </a:spcAft>
              <a:buNone/>
            </a:pPr>
            <a:r>
              <a:t/>
            </a:r>
            <a:endParaRPr sz="1200">
              <a:latin typeface="Merriweather Light"/>
              <a:ea typeface="Merriweather Light"/>
              <a:cs typeface="Merriweather Light"/>
              <a:sym typeface="Merriweather Light"/>
            </a:endParaRPr>
          </a:p>
          <a:p>
            <a:pPr indent="-304800" lvl="0" marL="457200" rtl="0" algn="l">
              <a:lnSpc>
                <a:spcPct val="115000"/>
              </a:lnSpc>
              <a:spcBef>
                <a:spcPts val="0"/>
              </a:spcBef>
              <a:spcAft>
                <a:spcPts val="0"/>
              </a:spcAft>
              <a:buClr>
                <a:srgbClr val="C8102E"/>
              </a:buClr>
              <a:buSzPts val="1200"/>
              <a:buFont typeface="Merriweather"/>
              <a:buChar char="➔"/>
            </a:pPr>
            <a:r>
              <a:rPr b="1" lang="en" sz="1200">
                <a:solidFill>
                  <a:srgbClr val="0E0E0E"/>
                </a:solidFill>
                <a:latin typeface="Merriweather"/>
                <a:ea typeface="Merriweather"/>
                <a:cs typeface="Merriweather"/>
                <a:sym typeface="Merriweather"/>
              </a:rPr>
              <a:t>Flexibility for Complex Data</a:t>
            </a:r>
            <a:r>
              <a:rPr lang="en" sz="1200">
                <a:solidFill>
                  <a:srgbClr val="0E0E0E"/>
                </a:solidFill>
                <a:latin typeface="Merriweather"/>
                <a:ea typeface="Merriweather"/>
                <a:cs typeface="Merriweather"/>
                <a:sym typeface="Merriweather"/>
              </a:rPr>
              <a:t>: </a:t>
            </a:r>
            <a:r>
              <a:rPr lang="en" sz="1200">
                <a:solidFill>
                  <a:srgbClr val="0E0E0E"/>
                </a:solidFill>
                <a:latin typeface="Merriweather Light"/>
                <a:ea typeface="Merriweather Light"/>
                <a:cs typeface="Merriweather Light"/>
                <a:sym typeface="Merriweather Light"/>
              </a:rPr>
              <a:t>Agile supports refining real-time data visualization and predictive analytics as the system evolves, ensuring it efficiently handles large datasets.</a:t>
            </a:r>
            <a:endParaRPr sz="1200">
              <a:latin typeface="Merriweather Light"/>
              <a:ea typeface="Merriweather Light"/>
              <a:cs typeface="Merriweather Light"/>
              <a:sym typeface="Merriweather Light"/>
            </a:endParaRPr>
          </a:p>
          <a:p>
            <a:pPr indent="0" lvl="0" marL="457200" marR="0" rtl="0" algn="l">
              <a:lnSpc>
                <a:spcPct val="150000"/>
              </a:lnSpc>
              <a:spcBef>
                <a:spcPts val="0"/>
              </a:spcBef>
              <a:spcAft>
                <a:spcPts val="0"/>
              </a:spcAft>
              <a:buNone/>
            </a:pPr>
            <a:r>
              <a:t/>
            </a:r>
            <a:endParaRPr sz="1200">
              <a:latin typeface="Merriweather Light"/>
              <a:ea typeface="Merriweather Light"/>
              <a:cs typeface="Merriweather Light"/>
              <a:sym typeface="Merriweather Light"/>
            </a:endParaRPr>
          </a:p>
          <a:p>
            <a:pPr indent="-304800" lvl="0" marL="457200" rtl="0" algn="l">
              <a:lnSpc>
                <a:spcPct val="115000"/>
              </a:lnSpc>
              <a:spcBef>
                <a:spcPts val="0"/>
              </a:spcBef>
              <a:spcAft>
                <a:spcPts val="0"/>
              </a:spcAft>
              <a:buClr>
                <a:srgbClr val="C8102E"/>
              </a:buClr>
              <a:buSzPts val="1200"/>
              <a:buFont typeface="Merriweather"/>
              <a:buChar char="➔"/>
            </a:pPr>
            <a:r>
              <a:rPr b="1" lang="en" sz="1200">
                <a:solidFill>
                  <a:srgbClr val="0E0E0E"/>
                </a:solidFill>
                <a:latin typeface="Merriweather"/>
                <a:ea typeface="Merriweather"/>
                <a:cs typeface="Merriweather"/>
                <a:sym typeface="Merriweather"/>
              </a:rPr>
              <a:t>Cross-functional Collaboration</a:t>
            </a:r>
            <a:r>
              <a:rPr lang="en" sz="1200">
                <a:solidFill>
                  <a:srgbClr val="0E0E0E"/>
                </a:solidFill>
                <a:latin typeface="Merriweather"/>
                <a:ea typeface="Merriweather"/>
                <a:cs typeface="Merriweather"/>
                <a:sym typeface="Merriweather"/>
              </a:rPr>
              <a:t>: </a:t>
            </a:r>
            <a:r>
              <a:rPr lang="en" sz="1200">
                <a:solidFill>
                  <a:srgbClr val="0E0E0E"/>
                </a:solidFill>
                <a:latin typeface="Merriweather Light"/>
                <a:ea typeface="Merriweather Light"/>
                <a:cs typeface="Merriweather Light"/>
                <a:sym typeface="Merriweather Light"/>
              </a:rPr>
              <a:t>Agile fosters collaboration between graduate students, backend and front end engineers, and out client to ensuring the system meets both UI/UX and technical needs</a:t>
            </a:r>
            <a:r>
              <a:rPr lang="en" sz="1200">
                <a:solidFill>
                  <a:srgbClr val="0E0E0E"/>
                </a:solidFill>
                <a:latin typeface="Merriweather"/>
                <a:ea typeface="Merriweather"/>
                <a:cs typeface="Merriweather"/>
                <a:sym typeface="Merriweather"/>
              </a:rPr>
              <a:t>.</a:t>
            </a:r>
            <a:endParaRPr b="1" sz="1200">
              <a:latin typeface="Merriweather"/>
              <a:ea typeface="Merriweather"/>
              <a:cs typeface="Merriweather"/>
              <a:sym typeface="Merriweather"/>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cxnSp>
        <p:nvCxnSpPr>
          <p:cNvPr id="83" name="Google Shape;83;p19"/>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84" name="Google Shape;84;p19"/>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Task Decomposition</a:t>
            </a:r>
            <a:endParaRPr sz="2200">
              <a:solidFill>
                <a:srgbClr val="C8102E"/>
              </a:solidFill>
              <a:latin typeface="Times"/>
              <a:ea typeface="Times"/>
              <a:cs typeface="Times"/>
              <a:sym typeface="Times"/>
            </a:endParaRPr>
          </a:p>
        </p:txBody>
      </p:sp>
      <p:pic>
        <p:nvPicPr>
          <p:cNvPr id="85" name="Google Shape;85;p19"/>
          <p:cNvPicPr preferRelativeResize="0"/>
          <p:nvPr/>
        </p:nvPicPr>
        <p:blipFill>
          <a:blip r:embed="rId3">
            <a:alphaModFix/>
          </a:blip>
          <a:stretch>
            <a:fillRect/>
          </a:stretch>
        </p:blipFill>
        <p:spPr>
          <a:xfrm>
            <a:off x="609750" y="967200"/>
            <a:ext cx="7772101" cy="37242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cxnSp>
        <p:nvCxnSpPr>
          <p:cNvPr id="90" name="Google Shape;90;p20"/>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91" name="Google Shape;91;p20"/>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Key Milestones</a:t>
            </a:r>
            <a:endParaRPr sz="2200">
              <a:solidFill>
                <a:srgbClr val="C8102E"/>
              </a:solidFill>
              <a:latin typeface="Times"/>
              <a:ea typeface="Times"/>
              <a:cs typeface="Times"/>
              <a:sym typeface="Times"/>
            </a:endParaRPr>
          </a:p>
        </p:txBody>
      </p:sp>
      <p:sp>
        <p:nvSpPr>
          <p:cNvPr id="92" name="Google Shape;92;p20"/>
          <p:cNvSpPr txBox="1"/>
          <p:nvPr/>
        </p:nvSpPr>
        <p:spPr>
          <a:xfrm>
            <a:off x="604520" y="1037318"/>
            <a:ext cx="7701300" cy="31164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Complete system architecture design and data flow integration.</a:t>
            </a:r>
            <a:endParaRPr sz="1200">
              <a:solidFill>
                <a:srgbClr val="0E0E0E"/>
              </a:solidFill>
              <a:latin typeface="Merriweather Light"/>
              <a:ea typeface="Merriweather Light"/>
              <a:cs typeface="Merriweather Light"/>
              <a:sym typeface="Merriweather Light"/>
            </a:endParaRPr>
          </a:p>
          <a:p>
            <a:pPr indent="0" lvl="0" marL="457200" rtl="0" algn="l">
              <a:lnSpc>
                <a:spcPct val="115000"/>
              </a:lnSpc>
              <a:spcBef>
                <a:spcPts val="900"/>
              </a:spcBef>
              <a:spcAft>
                <a:spcPts val="0"/>
              </a:spcAft>
              <a:buNone/>
            </a:pPr>
            <a:r>
              <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Develop real-time data visualization dashboards.</a:t>
            </a:r>
            <a:endParaRPr sz="1200">
              <a:solidFill>
                <a:srgbClr val="0E0E0E"/>
              </a:solidFill>
              <a:latin typeface="Merriweather Light"/>
              <a:ea typeface="Merriweather Light"/>
              <a:cs typeface="Merriweather Light"/>
              <a:sym typeface="Merriweather Light"/>
            </a:endParaRPr>
          </a:p>
          <a:p>
            <a:pPr indent="0" lvl="0" marL="457200" rtl="0" algn="l">
              <a:lnSpc>
                <a:spcPct val="115000"/>
              </a:lnSpc>
              <a:spcBef>
                <a:spcPts val="900"/>
              </a:spcBef>
              <a:spcAft>
                <a:spcPts val="0"/>
              </a:spcAft>
              <a:buNone/>
            </a:pPr>
            <a:r>
              <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Implement predictive fault detection with machine learning models.</a:t>
            </a:r>
            <a:endParaRPr sz="1200">
              <a:solidFill>
                <a:srgbClr val="0E0E0E"/>
              </a:solidFill>
              <a:latin typeface="Merriweather Light"/>
              <a:ea typeface="Merriweather Light"/>
              <a:cs typeface="Merriweather Light"/>
              <a:sym typeface="Merriweather Light"/>
            </a:endParaRPr>
          </a:p>
          <a:p>
            <a:pPr indent="0" lvl="0" marL="457200" rtl="0" algn="l">
              <a:lnSpc>
                <a:spcPct val="115000"/>
              </a:lnSpc>
              <a:spcBef>
                <a:spcPts val="900"/>
              </a:spcBef>
              <a:spcAft>
                <a:spcPts val="0"/>
              </a:spcAft>
              <a:buNone/>
            </a:pPr>
            <a:r>
              <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Deploy AI-driven automated decision-making tools.</a:t>
            </a:r>
            <a:endParaRPr sz="1200">
              <a:solidFill>
                <a:srgbClr val="0E0E0E"/>
              </a:solidFill>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cxnSp>
        <p:nvCxnSpPr>
          <p:cNvPr id="97" name="Google Shape;97;p21"/>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98" name="Google Shape;98;p21"/>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Metrics and Evaluation Criteria</a:t>
            </a:r>
            <a:endParaRPr sz="2200">
              <a:solidFill>
                <a:srgbClr val="C8102E"/>
              </a:solidFill>
              <a:latin typeface="Times"/>
              <a:ea typeface="Times"/>
              <a:cs typeface="Times"/>
              <a:sym typeface="Times"/>
            </a:endParaRPr>
          </a:p>
        </p:txBody>
      </p:sp>
      <p:sp>
        <p:nvSpPr>
          <p:cNvPr id="99" name="Google Shape;99;p21"/>
          <p:cNvSpPr txBox="1"/>
          <p:nvPr/>
        </p:nvSpPr>
        <p:spPr>
          <a:xfrm>
            <a:off x="604520" y="1037318"/>
            <a:ext cx="7701300" cy="31164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Data processing speed and predictive accuracy of fault detection.</a:t>
            </a:r>
            <a:endParaRPr sz="1200">
              <a:solidFill>
                <a:srgbClr val="0E0E0E"/>
              </a:solidFill>
              <a:latin typeface="Merriweather Light"/>
              <a:ea typeface="Merriweather Light"/>
              <a:cs typeface="Merriweather Light"/>
              <a:sym typeface="Merriweather Light"/>
            </a:endParaRPr>
          </a:p>
          <a:p>
            <a:pPr indent="0" lvl="0" marL="457200" rtl="0" algn="l">
              <a:lnSpc>
                <a:spcPct val="115000"/>
              </a:lnSpc>
              <a:spcBef>
                <a:spcPts val="900"/>
              </a:spcBef>
              <a:spcAft>
                <a:spcPts val="0"/>
              </a:spcAft>
              <a:buNone/>
            </a:pPr>
            <a:r>
              <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System scalability, reliability, and uptime.</a:t>
            </a:r>
            <a:endParaRPr sz="1200">
              <a:solidFill>
                <a:srgbClr val="0E0E0E"/>
              </a:solidFill>
              <a:latin typeface="Merriweather Light"/>
              <a:ea typeface="Merriweather Light"/>
              <a:cs typeface="Merriweather Light"/>
              <a:sym typeface="Merriweather Light"/>
            </a:endParaRPr>
          </a:p>
          <a:p>
            <a:pPr indent="0" lvl="0" marL="457200" rtl="0" algn="l">
              <a:lnSpc>
                <a:spcPct val="115000"/>
              </a:lnSpc>
              <a:spcBef>
                <a:spcPts val="900"/>
              </a:spcBef>
              <a:spcAft>
                <a:spcPts val="0"/>
              </a:spcAft>
              <a:buNone/>
            </a:pPr>
            <a:r>
              <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User engagement and interface usability for grid operators.</a:t>
            </a:r>
            <a:endParaRPr sz="1200">
              <a:solidFill>
                <a:srgbClr val="7A6E67"/>
              </a:solidFill>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cxnSp>
        <p:nvCxnSpPr>
          <p:cNvPr id="104" name="Google Shape;104;p22"/>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05" name="Google Shape;105;p22"/>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Key Risk Mitigation</a:t>
            </a:r>
            <a:endParaRPr sz="2200">
              <a:solidFill>
                <a:srgbClr val="C8102E"/>
              </a:solidFill>
              <a:latin typeface="Times"/>
              <a:ea typeface="Times"/>
              <a:cs typeface="Times"/>
              <a:sym typeface="Times"/>
            </a:endParaRPr>
          </a:p>
        </p:txBody>
      </p:sp>
      <p:sp>
        <p:nvSpPr>
          <p:cNvPr id="106" name="Google Shape;106;p22"/>
          <p:cNvSpPr txBox="1"/>
          <p:nvPr/>
        </p:nvSpPr>
        <p:spPr>
          <a:xfrm>
            <a:off x="604520" y="1037318"/>
            <a:ext cx="7701300" cy="3116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900"/>
              </a:spcBef>
              <a:spcAft>
                <a:spcPts val="0"/>
              </a:spcAft>
              <a:buNone/>
            </a:pPr>
            <a:r>
              <a:rPr b="1" lang="en" sz="1200">
                <a:solidFill>
                  <a:srgbClr val="0E0E0E"/>
                </a:solidFill>
                <a:latin typeface="Merriweather"/>
                <a:ea typeface="Merriweather"/>
                <a:cs typeface="Merriweather"/>
                <a:sym typeface="Merriweather"/>
              </a:rPr>
              <a:t>Risk: Data Overload and Latency</a:t>
            </a:r>
            <a:endParaRPr b="1" sz="1200">
              <a:solidFill>
                <a:srgbClr val="0E0E0E"/>
              </a:solidFill>
              <a:latin typeface="Merriweather"/>
              <a:ea typeface="Merriweather"/>
              <a:cs typeface="Merriweather"/>
              <a:sym typeface="Merriweather"/>
            </a:endParaRPr>
          </a:p>
          <a:p>
            <a:pPr indent="-304800" lvl="0" marL="457200" rtl="0" algn="l">
              <a:lnSpc>
                <a:spcPct val="115000"/>
              </a:lnSpc>
              <a:spcBef>
                <a:spcPts val="0"/>
              </a:spcBef>
              <a:spcAft>
                <a:spcPts val="0"/>
              </a:spcAft>
              <a:buClr>
                <a:srgbClr val="C8102E"/>
              </a:buClr>
              <a:buSzPts val="1200"/>
              <a:buFont typeface="Merriweather Light"/>
              <a:buChar char="➔"/>
            </a:pPr>
            <a:r>
              <a:rPr i="1" lang="en" sz="1200">
                <a:solidFill>
                  <a:srgbClr val="0E0E0E"/>
                </a:solidFill>
                <a:latin typeface="Merriweather Light"/>
                <a:ea typeface="Merriweather Light"/>
                <a:cs typeface="Merriweather Light"/>
                <a:sym typeface="Merriweather Light"/>
              </a:rPr>
              <a:t>Mitigation</a:t>
            </a:r>
            <a:r>
              <a:rPr lang="en" sz="1200">
                <a:solidFill>
                  <a:srgbClr val="0E0E0E"/>
                </a:solidFill>
                <a:latin typeface="Merriweather Light"/>
                <a:ea typeface="Merriweather Light"/>
                <a:cs typeface="Merriweather Light"/>
                <a:sym typeface="Merriweather Light"/>
              </a:rPr>
              <a:t>: Optimize data pipelines and use efficient processing frameworks to handle large datasets in real time.</a:t>
            </a:r>
            <a:endParaRPr sz="1200">
              <a:solidFill>
                <a:srgbClr val="0E0E0E"/>
              </a:solidFill>
              <a:latin typeface="Merriweather Light"/>
              <a:ea typeface="Merriweather Light"/>
              <a:cs typeface="Merriweather Light"/>
              <a:sym typeface="Merriweather Light"/>
            </a:endParaRPr>
          </a:p>
          <a:p>
            <a:pPr indent="0" lvl="0" marL="0" rtl="0" algn="l">
              <a:lnSpc>
                <a:spcPct val="115000"/>
              </a:lnSpc>
              <a:spcBef>
                <a:spcPts val="900"/>
              </a:spcBef>
              <a:spcAft>
                <a:spcPts val="0"/>
              </a:spcAft>
              <a:buNone/>
            </a:pPr>
            <a:r>
              <a:rPr b="1" lang="en" sz="1200">
                <a:solidFill>
                  <a:srgbClr val="0E0E0E"/>
                </a:solidFill>
                <a:latin typeface="Merriweather"/>
                <a:ea typeface="Merriweather"/>
                <a:cs typeface="Merriweather"/>
                <a:sym typeface="Merriweather"/>
              </a:rPr>
              <a:t>Risk: Model Prediction Inaccuracy</a:t>
            </a:r>
            <a:endParaRPr b="1" sz="1200">
              <a:solidFill>
                <a:srgbClr val="0E0E0E"/>
              </a:solidFill>
              <a:latin typeface="Merriweather"/>
              <a:ea typeface="Merriweather"/>
              <a:cs typeface="Merriweather"/>
              <a:sym typeface="Merriweather"/>
            </a:endParaRPr>
          </a:p>
          <a:p>
            <a:pPr indent="-304800" lvl="0" marL="457200" rtl="0" algn="l">
              <a:lnSpc>
                <a:spcPct val="115000"/>
              </a:lnSpc>
              <a:spcBef>
                <a:spcPts val="0"/>
              </a:spcBef>
              <a:spcAft>
                <a:spcPts val="0"/>
              </a:spcAft>
              <a:buClr>
                <a:srgbClr val="C8102E"/>
              </a:buClr>
              <a:buSzPts val="1200"/>
              <a:buFont typeface="Merriweather Light"/>
              <a:buChar char="➔"/>
            </a:pPr>
            <a:r>
              <a:rPr i="1" lang="en" sz="1200">
                <a:solidFill>
                  <a:srgbClr val="0E0E0E"/>
                </a:solidFill>
                <a:latin typeface="Merriweather Light"/>
                <a:ea typeface="Merriweather Light"/>
                <a:cs typeface="Merriweather Light"/>
                <a:sym typeface="Merriweather Light"/>
              </a:rPr>
              <a:t>Mitigation</a:t>
            </a:r>
            <a:r>
              <a:rPr lang="en" sz="1200">
                <a:solidFill>
                  <a:srgbClr val="0E0E0E"/>
                </a:solidFill>
                <a:latin typeface="Merriweather Light"/>
                <a:ea typeface="Merriweather Light"/>
                <a:cs typeface="Merriweather Light"/>
                <a:sym typeface="Merriweather Light"/>
              </a:rPr>
              <a:t>: Continuously train machine learning models with diverse datasets and implement regular validation/testing cycles.</a:t>
            </a:r>
            <a:endParaRPr sz="1200">
              <a:solidFill>
                <a:srgbClr val="0E0E0E"/>
              </a:solidFill>
              <a:latin typeface="Merriweather Light"/>
              <a:ea typeface="Merriweather Light"/>
              <a:cs typeface="Merriweather Light"/>
              <a:sym typeface="Merriweather Light"/>
            </a:endParaRPr>
          </a:p>
          <a:p>
            <a:pPr indent="0" lvl="0" marL="0" rtl="0" algn="l">
              <a:lnSpc>
                <a:spcPct val="115000"/>
              </a:lnSpc>
              <a:spcBef>
                <a:spcPts val="900"/>
              </a:spcBef>
              <a:spcAft>
                <a:spcPts val="0"/>
              </a:spcAft>
              <a:buNone/>
            </a:pPr>
            <a:r>
              <a:rPr b="1" lang="en" sz="1200">
                <a:solidFill>
                  <a:srgbClr val="0E0E0E"/>
                </a:solidFill>
                <a:latin typeface="Merriweather"/>
                <a:ea typeface="Merriweather"/>
                <a:cs typeface="Merriweather"/>
                <a:sym typeface="Merriweather"/>
              </a:rPr>
              <a:t>Risk: System Downtime or Failures</a:t>
            </a:r>
            <a:endParaRPr b="1" sz="1200">
              <a:solidFill>
                <a:srgbClr val="0E0E0E"/>
              </a:solidFill>
              <a:latin typeface="Merriweather"/>
              <a:ea typeface="Merriweather"/>
              <a:cs typeface="Merriweather"/>
              <a:sym typeface="Merriweather"/>
            </a:endParaRPr>
          </a:p>
          <a:p>
            <a:pPr indent="-304800" lvl="0" marL="457200" rtl="0" algn="l">
              <a:lnSpc>
                <a:spcPct val="115000"/>
              </a:lnSpc>
              <a:spcBef>
                <a:spcPts val="0"/>
              </a:spcBef>
              <a:spcAft>
                <a:spcPts val="0"/>
              </a:spcAft>
              <a:buClr>
                <a:srgbClr val="C8102E"/>
              </a:buClr>
              <a:buSzPts val="1200"/>
              <a:buFont typeface="Merriweather Light"/>
              <a:buChar char="➔"/>
            </a:pPr>
            <a:r>
              <a:rPr i="1" lang="en" sz="1200">
                <a:solidFill>
                  <a:srgbClr val="0E0E0E"/>
                </a:solidFill>
                <a:latin typeface="Merriweather Light"/>
                <a:ea typeface="Merriweather Light"/>
                <a:cs typeface="Merriweather Light"/>
                <a:sym typeface="Merriweather Light"/>
              </a:rPr>
              <a:t>Mitigation</a:t>
            </a:r>
            <a:r>
              <a:rPr lang="en" sz="1200">
                <a:solidFill>
                  <a:srgbClr val="0E0E0E"/>
                </a:solidFill>
                <a:latin typeface="Merriweather Light"/>
                <a:ea typeface="Merriweather Light"/>
                <a:cs typeface="Merriweather Light"/>
                <a:sym typeface="Merriweather Light"/>
              </a:rPr>
              <a:t>: Implement redundancy, failover mechanisms, and real-time monitoring for proactive issue resolution.</a:t>
            </a:r>
            <a:endParaRPr sz="1200">
              <a:solidFill>
                <a:srgbClr val="0E0E0E"/>
              </a:solidFill>
              <a:latin typeface="Merriweather Light"/>
              <a:ea typeface="Merriweather Light"/>
              <a:cs typeface="Merriweather Light"/>
              <a:sym typeface="Merriweather Light"/>
            </a:endParaRPr>
          </a:p>
          <a:p>
            <a:pPr indent="0" lvl="0" marL="0" rtl="0" algn="l">
              <a:lnSpc>
                <a:spcPct val="115000"/>
              </a:lnSpc>
              <a:spcBef>
                <a:spcPts val="900"/>
              </a:spcBef>
              <a:spcAft>
                <a:spcPts val="0"/>
              </a:spcAft>
              <a:buNone/>
            </a:pPr>
            <a:r>
              <a:rPr b="1" lang="en" sz="1200">
                <a:solidFill>
                  <a:srgbClr val="0E0E0E"/>
                </a:solidFill>
                <a:latin typeface="Merriweather"/>
                <a:ea typeface="Merriweather"/>
                <a:cs typeface="Merriweather"/>
                <a:sym typeface="Merriweather"/>
              </a:rPr>
              <a:t>Risk: User Adoption Challenges</a:t>
            </a:r>
            <a:endParaRPr b="1" sz="1200">
              <a:solidFill>
                <a:srgbClr val="0E0E0E"/>
              </a:solidFill>
              <a:latin typeface="Merriweather"/>
              <a:ea typeface="Merriweather"/>
              <a:cs typeface="Merriweather"/>
              <a:sym typeface="Merriweather"/>
            </a:endParaRPr>
          </a:p>
          <a:p>
            <a:pPr indent="-304800" lvl="0" marL="457200" rtl="0" algn="l">
              <a:lnSpc>
                <a:spcPct val="115000"/>
              </a:lnSpc>
              <a:spcBef>
                <a:spcPts val="0"/>
              </a:spcBef>
              <a:spcAft>
                <a:spcPts val="0"/>
              </a:spcAft>
              <a:buClr>
                <a:srgbClr val="C8102E"/>
              </a:buClr>
              <a:buSzPts val="1200"/>
              <a:buFont typeface="Merriweather Light"/>
              <a:buChar char="➔"/>
            </a:pPr>
            <a:r>
              <a:rPr i="1" lang="en" sz="1200">
                <a:solidFill>
                  <a:srgbClr val="0E0E0E"/>
                </a:solidFill>
                <a:latin typeface="Merriweather Light"/>
                <a:ea typeface="Merriweather Light"/>
                <a:cs typeface="Merriweather Light"/>
                <a:sym typeface="Merriweather Light"/>
              </a:rPr>
              <a:t>Mitigation</a:t>
            </a:r>
            <a:r>
              <a:rPr lang="en" sz="1200">
                <a:solidFill>
                  <a:srgbClr val="0E0E0E"/>
                </a:solidFill>
                <a:latin typeface="Merriweather Light"/>
                <a:ea typeface="Merriweather Light"/>
                <a:cs typeface="Merriweather Light"/>
                <a:sym typeface="Merriweather Light"/>
              </a:rPr>
              <a:t>: Provide thorough user training and gather feedback to improve the system’s interface and usability.</a:t>
            </a:r>
            <a:endParaRPr sz="1200">
              <a:solidFill>
                <a:srgbClr val="0E0E0E"/>
              </a:solidFill>
              <a:latin typeface="Merriweather Light"/>
              <a:ea typeface="Merriweather Light"/>
              <a:cs typeface="Merriweather Light"/>
              <a:sym typeface="Merriweather Light"/>
            </a:endParaRPr>
          </a:p>
          <a:p>
            <a:pPr indent="0" lvl="0" marL="0" rtl="0" algn="l">
              <a:lnSpc>
                <a:spcPct val="150000"/>
              </a:lnSpc>
              <a:spcBef>
                <a:spcPts val="0"/>
              </a:spcBef>
              <a:spcAft>
                <a:spcPts val="0"/>
              </a:spcAft>
              <a:buNone/>
            </a:pPr>
            <a:r>
              <a:t/>
            </a:r>
            <a:endParaRPr sz="1200">
              <a:latin typeface="Merriweather Light"/>
              <a:ea typeface="Merriweather Light"/>
              <a:cs typeface="Merriweather Light"/>
              <a:sym typeface="Merriweather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cxnSp>
        <p:nvCxnSpPr>
          <p:cNvPr id="111" name="Google Shape;111;p23"/>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12" name="Google Shape;112;p23"/>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Conclusion</a:t>
            </a:r>
            <a:endParaRPr sz="2200">
              <a:solidFill>
                <a:srgbClr val="C8102E"/>
              </a:solidFill>
              <a:latin typeface="Times"/>
              <a:ea typeface="Times"/>
              <a:cs typeface="Times"/>
              <a:sym typeface="Times"/>
            </a:endParaRPr>
          </a:p>
        </p:txBody>
      </p:sp>
      <p:sp>
        <p:nvSpPr>
          <p:cNvPr id="113" name="Google Shape;113;p23"/>
          <p:cNvSpPr txBox="1"/>
          <p:nvPr/>
        </p:nvSpPr>
        <p:spPr>
          <a:xfrm>
            <a:off x="604520" y="1037318"/>
            <a:ext cx="7701300" cy="31164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900"/>
              </a:spcBef>
              <a:spcAft>
                <a:spcPts val="0"/>
              </a:spcAft>
              <a:buClr>
                <a:srgbClr val="C8102E"/>
              </a:buClr>
              <a:buSzPts val="1200"/>
              <a:buFont typeface="Merriweather Light"/>
              <a:buChar char="➔"/>
            </a:pPr>
            <a:r>
              <a:rPr b="1" lang="en" sz="1200">
                <a:solidFill>
                  <a:srgbClr val="0E0E0E"/>
                </a:solidFill>
                <a:latin typeface="Merriweather"/>
                <a:ea typeface="Merriweather"/>
                <a:cs typeface="Merriweather"/>
                <a:sym typeface="Merriweather"/>
              </a:rPr>
              <a:t>Agile Development</a:t>
            </a:r>
            <a:r>
              <a:rPr lang="en" sz="1200">
                <a:solidFill>
                  <a:srgbClr val="0E0E0E"/>
                </a:solidFill>
                <a:latin typeface="Merriweather"/>
                <a:ea typeface="Merriweather"/>
                <a:cs typeface="Merriweather"/>
                <a:sym typeface="Merriweather"/>
              </a:rPr>
              <a:t> </a:t>
            </a:r>
            <a:r>
              <a:rPr lang="en" sz="1200">
                <a:solidFill>
                  <a:srgbClr val="0E0E0E"/>
                </a:solidFill>
                <a:latin typeface="Merriweather Light"/>
                <a:ea typeface="Merriweather Light"/>
                <a:cs typeface="Merriweather Light"/>
                <a:sym typeface="Merriweather Light"/>
              </a:rPr>
              <a:t>ensures flexibility, continuous improvement, and cross-functional collaboration for delivering a robust AI-integrated system.</a:t>
            </a:r>
            <a:endParaRPr sz="1200">
              <a:solidFill>
                <a:srgbClr val="0E0E0E"/>
              </a:solidFill>
              <a:latin typeface="Merriweather Light"/>
              <a:ea typeface="Merriweather Light"/>
              <a:cs typeface="Merriweather Light"/>
              <a:sym typeface="Merriweather Light"/>
            </a:endParaRPr>
          </a:p>
          <a:p>
            <a:pPr indent="0" lvl="0" marL="457200" rtl="0" algn="l">
              <a:lnSpc>
                <a:spcPct val="115000"/>
              </a:lnSpc>
              <a:spcBef>
                <a:spcPts val="900"/>
              </a:spcBef>
              <a:spcAft>
                <a:spcPts val="0"/>
              </a:spcAft>
              <a:buNone/>
            </a:pPr>
            <a:r>
              <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900"/>
              </a:spcBef>
              <a:spcAft>
                <a:spcPts val="0"/>
              </a:spcAft>
              <a:buClr>
                <a:srgbClr val="C8102E"/>
              </a:buClr>
              <a:buSzPts val="1200"/>
              <a:buFont typeface="Merriweather Light"/>
              <a:buChar char="➔"/>
            </a:pPr>
            <a:r>
              <a:rPr b="1" lang="en" sz="1200">
                <a:solidFill>
                  <a:srgbClr val="0E0E0E"/>
                </a:solidFill>
                <a:latin typeface="Merriweather"/>
                <a:ea typeface="Merriweather"/>
                <a:cs typeface="Merriweather"/>
                <a:sym typeface="Merriweather"/>
              </a:rPr>
              <a:t>Key Features</a:t>
            </a:r>
            <a:r>
              <a:rPr lang="en" sz="1200">
                <a:solidFill>
                  <a:srgbClr val="0E0E0E"/>
                </a:solidFill>
                <a:latin typeface="Merriweather"/>
                <a:ea typeface="Merriweather"/>
                <a:cs typeface="Merriweather"/>
                <a:sym typeface="Merriweather"/>
              </a:rPr>
              <a:t>: </a:t>
            </a:r>
            <a:r>
              <a:rPr lang="en" sz="1200">
                <a:solidFill>
                  <a:srgbClr val="0E0E0E"/>
                </a:solidFill>
                <a:latin typeface="Merriweather Light"/>
                <a:ea typeface="Merriweather Light"/>
                <a:cs typeface="Merriweather Light"/>
                <a:sym typeface="Merriweather Light"/>
              </a:rPr>
              <a:t>Real-time data visualization, predictive fault detection, and automated decision-making enhance grid efficiency and reliability.</a:t>
            </a:r>
            <a:endParaRPr sz="1200">
              <a:solidFill>
                <a:srgbClr val="0E0E0E"/>
              </a:solidFill>
              <a:latin typeface="Merriweather Light"/>
              <a:ea typeface="Merriweather Light"/>
              <a:cs typeface="Merriweather Light"/>
              <a:sym typeface="Merriweather Light"/>
            </a:endParaRPr>
          </a:p>
          <a:p>
            <a:pPr indent="0" lvl="0" marL="457200" rtl="0" algn="l">
              <a:lnSpc>
                <a:spcPct val="115000"/>
              </a:lnSpc>
              <a:spcBef>
                <a:spcPts val="900"/>
              </a:spcBef>
              <a:spcAft>
                <a:spcPts val="0"/>
              </a:spcAft>
              <a:buNone/>
            </a:pPr>
            <a:r>
              <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900"/>
              </a:spcBef>
              <a:spcAft>
                <a:spcPts val="0"/>
              </a:spcAft>
              <a:buClr>
                <a:srgbClr val="C8102E"/>
              </a:buClr>
              <a:buSzPts val="1200"/>
              <a:buFont typeface="Merriweather Light"/>
              <a:buChar char="➔"/>
            </a:pPr>
            <a:r>
              <a:rPr b="1" lang="en" sz="1200">
                <a:solidFill>
                  <a:srgbClr val="0E0E0E"/>
                </a:solidFill>
                <a:latin typeface="Merriweather"/>
                <a:ea typeface="Merriweather"/>
                <a:cs typeface="Merriweather"/>
                <a:sym typeface="Merriweather"/>
              </a:rPr>
              <a:t>Milestones &amp; Metrics</a:t>
            </a:r>
            <a:r>
              <a:rPr lang="en" sz="1200">
                <a:solidFill>
                  <a:srgbClr val="0E0E0E"/>
                </a:solidFill>
                <a:latin typeface="Merriweather"/>
                <a:ea typeface="Merriweather"/>
                <a:cs typeface="Merriweather"/>
                <a:sym typeface="Merriweather"/>
              </a:rPr>
              <a:t>: </a:t>
            </a:r>
            <a:r>
              <a:rPr lang="en" sz="1200">
                <a:solidFill>
                  <a:srgbClr val="0E0E0E"/>
                </a:solidFill>
                <a:latin typeface="Merriweather Light"/>
                <a:ea typeface="Merriweather Light"/>
                <a:cs typeface="Merriweather Light"/>
                <a:sym typeface="Merriweather Light"/>
              </a:rPr>
              <a:t>Clear objectives focus on system performance, scalability, and user engagement, while key risks are addressed through proactive mitigation strategies.</a:t>
            </a:r>
            <a:endParaRPr sz="1200">
              <a:solidFill>
                <a:srgbClr val="0E0E0E"/>
              </a:solidFill>
              <a:latin typeface="Merriweather Light"/>
              <a:ea typeface="Merriweather Light"/>
              <a:cs typeface="Merriweather Light"/>
              <a:sym typeface="Merriweather Light"/>
            </a:endParaRPr>
          </a:p>
          <a:p>
            <a:pPr indent="0" lvl="0" marL="457200" rtl="0" algn="l">
              <a:lnSpc>
                <a:spcPct val="115000"/>
              </a:lnSpc>
              <a:spcBef>
                <a:spcPts val="900"/>
              </a:spcBef>
              <a:spcAft>
                <a:spcPts val="0"/>
              </a:spcAft>
              <a:buNone/>
            </a:pPr>
            <a:r>
              <a:t/>
            </a:r>
            <a:endParaRPr sz="1200">
              <a:solidFill>
                <a:srgbClr val="0E0E0E"/>
              </a:solidFill>
              <a:latin typeface="Merriweather Light"/>
              <a:ea typeface="Merriweather Light"/>
              <a:cs typeface="Merriweather Light"/>
              <a:sym typeface="Merriweather Light"/>
            </a:endParaRPr>
          </a:p>
          <a:p>
            <a:pPr indent="-304800" lvl="0" marL="457200" rtl="0" algn="l">
              <a:lnSpc>
                <a:spcPct val="115000"/>
              </a:lnSpc>
              <a:spcBef>
                <a:spcPts val="900"/>
              </a:spcBef>
              <a:spcAft>
                <a:spcPts val="0"/>
              </a:spcAft>
              <a:buClr>
                <a:srgbClr val="C8102E"/>
              </a:buClr>
              <a:buSzPts val="1200"/>
              <a:buFont typeface="Merriweather Light"/>
              <a:buChar char="➔"/>
            </a:pPr>
            <a:r>
              <a:rPr lang="en" sz="1200">
                <a:solidFill>
                  <a:srgbClr val="0E0E0E"/>
                </a:solidFill>
                <a:latin typeface="Merriweather Light"/>
                <a:ea typeface="Merriweather Light"/>
                <a:cs typeface="Merriweather Light"/>
                <a:sym typeface="Merriweather Light"/>
              </a:rPr>
              <a:t>The system will empower grid operators to manage operations more effectively, ensuring a scalable and reliable solution for future energy demands.</a:t>
            </a:r>
            <a:endParaRPr sz="1200">
              <a:latin typeface="Merriweather Light"/>
              <a:ea typeface="Merriweather Light"/>
              <a:cs typeface="Merriweather Light"/>
              <a:sym typeface="Merriweather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