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Medium"/>
      <p:regular r:id="rId15"/>
      <p:bold r:id="rId16"/>
      <p:italic r:id="rId17"/>
      <p:boldItalic r:id="rId18"/>
    </p:embeddedFont>
    <p:embeddedFont>
      <p:font typeface="Merriweather Light"/>
      <p:regular r:id="rId19"/>
      <p:bold r:id="rId20"/>
      <p:italic r:id="rId21"/>
      <p:boldItalic r:id="rId22"/>
    </p:embeddedFont>
    <p:embeddedFont>
      <p:font typeface="Open Sans ExtraBold"/>
      <p:bold r:id="rId23"/>
      <p:boldItalic r:id="rId24"/>
    </p:embeddedFont>
    <p:embeddedFont>
      <p:font typeface="Oswald"/>
      <p:regular r:id="rId25"/>
      <p:bold r:id="rId26"/>
    </p:embeddedFont>
    <p:embeddedFont>
      <p:font typeface="Merriweather"/>
      <p:regular r:id="rId27"/>
      <p:bold r:id="rId28"/>
      <p:italic r:id="rId29"/>
      <p:boldItalic r:id="rId30"/>
    </p:embeddedFont>
    <p:embeddedFont>
      <p:font typeface="Open Sans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Light-bold.fntdata"/><Relationship Id="rId22" Type="http://schemas.openxmlformats.org/officeDocument/2006/relationships/font" Target="fonts/MerriweatherLight-boldItalic.fntdata"/><Relationship Id="rId21" Type="http://schemas.openxmlformats.org/officeDocument/2006/relationships/font" Target="fonts/MerriweatherLight-italic.fntdata"/><Relationship Id="rId24" Type="http://schemas.openxmlformats.org/officeDocument/2006/relationships/font" Target="fonts/OpenSansExtraBold-boldItalic.fntdata"/><Relationship Id="rId23" Type="http://schemas.openxmlformats.org/officeDocument/2006/relationships/font" Target="fonts/OpenSansExtra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Light-regular.fntdata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Light-italic.fntdata"/><Relationship Id="rId10" Type="http://schemas.openxmlformats.org/officeDocument/2006/relationships/slide" Target="slides/slide5.xml"/><Relationship Id="rId32" Type="http://schemas.openxmlformats.org/officeDocument/2006/relationships/font" Target="fonts/OpenSans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penSansLight-boldItalic.fntdata"/><Relationship Id="rId15" Type="http://schemas.openxmlformats.org/officeDocument/2006/relationships/font" Target="fonts/RobotoMedium-regular.fntdata"/><Relationship Id="rId14" Type="http://schemas.openxmlformats.org/officeDocument/2006/relationships/slide" Target="slides/slide9.xml"/><Relationship Id="rId17" Type="http://schemas.openxmlformats.org/officeDocument/2006/relationships/font" Target="fonts/RobotoMedium-italic.fntdata"/><Relationship Id="rId16" Type="http://schemas.openxmlformats.org/officeDocument/2006/relationships/font" Target="fonts/RobotoMedium-bold.fntdata"/><Relationship Id="rId19" Type="http://schemas.openxmlformats.org/officeDocument/2006/relationships/font" Target="fonts/MerriweatherLight-regular.fntdata"/><Relationship Id="rId18" Type="http://schemas.openxmlformats.org/officeDocument/2006/relationships/font" Target="fonts/Roboto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94711751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2f947117515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7bdf09b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307bdf09b3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8acc1f9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308acc1f96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8acc1f96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08acc1f968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8acc1f96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308acc1f968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a8da5a49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fa8da5a496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a8da5a49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fa8da5a496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8acc1f96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08acc1f968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9ea235b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f9ea235b9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212725" y="2616994"/>
            <a:ext cx="184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6"/>
          <p:cNvPicPr preferRelativeResize="0"/>
          <p:nvPr/>
        </p:nvPicPr>
        <p:blipFill rotWithShape="1">
          <a:blip r:embed="rId3">
            <a:alphaModFix/>
          </a:blip>
          <a:srcRect b="0" l="5906" r="5534" t="0"/>
          <a:stretch/>
        </p:blipFill>
        <p:spPr>
          <a:xfrm>
            <a:off x="0" y="-19050"/>
            <a:ext cx="9143998" cy="516255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6"/>
          <p:cNvSpPr/>
          <p:nvPr/>
        </p:nvSpPr>
        <p:spPr>
          <a:xfrm>
            <a:off x="0" y="-19050"/>
            <a:ext cx="9144000" cy="5162700"/>
          </a:xfrm>
          <a:prstGeom prst="rect">
            <a:avLst/>
          </a:prstGeom>
          <a:solidFill>
            <a:srgbClr val="C8102E">
              <a:alpha val="898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0" name="Google Shape;60;p16"/>
          <p:cNvSpPr txBox="1"/>
          <p:nvPr/>
        </p:nvSpPr>
        <p:spPr>
          <a:xfrm>
            <a:off x="934450" y="2734641"/>
            <a:ext cx="71628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Lightning Talk 3: User Needs and Requirements</a:t>
            </a:r>
            <a:endParaRPr sz="23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1" name="Google Shape;61;p16"/>
          <p:cNvSpPr txBox="1"/>
          <p:nvPr/>
        </p:nvSpPr>
        <p:spPr>
          <a:xfrm>
            <a:off x="914400" y="2175773"/>
            <a:ext cx="7162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GridAI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SU LEFT white.eps" id="62" name="Google Shape;62;p16"/>
          <p:cNvPicPr preferRelativeResize="0"/>
          <p:nvPr/>
        </p:nvPicPr>
        <p:blipFill rotWithShape="1">
          <a:blip r:embed="rId4">
            <a:alphaModFix/>
          </a:blip>
          <a:srcRect b="38233" l="0" r="0" t="0"/>
          <a:stretch/>
        </p:blipFill>
        <p:spPr>
          <a:xfrm>
            <a:off x="6434425" y="4718498"/>
            <a:ext cx="2396500" cy="2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 txBox="1"/>
          <p:nvPr/>
        </p:nvSpPr>
        <p:spPr>
          <a:xfrm>
            <a:off x="934453" y="3839364"/>
            <a:ext cx="7162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Skyler Kutsch    Rangsimun Bargman    Franck Biyoghe Bi Ndoutoume</a:t>
            </a:r>
            <a:b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Jesus Soto Gonzalez    Hang Thang    Justin Soberano B.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64" name="Google Shape;64;p16"/>
          <p:cNvCxnSpPr/>
          <p:nvPr/>
        </p:nvCxnSpPr>
        <p:spPr>
          <a:xfrm>
            <a:off x="0" y="3371850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F1BE48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7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7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Project Overview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1" name="Google Shape;71;p17"/>
          <p:cNvSpPr txBox="1"/>
          <p:nvPr/>
        </p:nvSpPr>
        <p:spPr>
          <a:xfrm>
            <a:off x="604520" y="1037318"/>
            <a:ext cx="7701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We are developing an AI integrated system to help grid operators and energy producers manage the complex 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electrical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 grid more efficiently. This tool will address challenges in handling large datasets and optimizing grid operations through intuitive interfaces and predictive 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analytics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. 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Key features of the system include real-time data visualization, predictive fault detection, and automated decision-making support.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The system addresses significant challenges, such as the ability to handle large datasets efficiently and ensuring the reliability and scalability of grid operations.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8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8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Problem Statement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604520" y="1037318"/>
            <a:ext cx="7701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"/>
              <a:buChar char="➔"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Problem: 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Power grid operators struggle with managing vast amounts of real-time data, which can lead to system inefficiencies, downtime, and 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delayed decisions. The current system for monitoring the grid lacks usability, and complex graphical systems are hard to interpret quickly.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"/>
              <a:buChar char="➔"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Impact: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 This issue can lead to longer downtime, power outages, and general lack of system insight, affecting both operators and consumers.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"/>
              <a:buChar char="➔"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Solution: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 GridAI aims to simplify these systems by providing real-time insight improving visualization, and providing AI assistance to deliver faster solutions and optimized decision making.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19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19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List and Descriptions of Users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5" name="Google Shape;85;p19"/>
          <p:cNvSpPr txBox="1"/>
          <p:nvPr/>
        </p:nvSpPr>
        <p:spPr>
          <a:xfrm>
            <a:off x="604520" y="1037318"/>
            <a:ext cx="7701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"/>
              <a:buChar char="➔"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Grid Operators: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 They manage real-time operations and need fast, intuitive tools to analyze the grid and avoid outages.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"/>
              <a:buChar char="➔"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Energy Producers: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 They focus on maximizing grid efficiency and benefit from tools that help predict potential issues.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"/>
              <a:buChar char="➔"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Graduate Students &amp; Researchers: 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They analyze grid data and need reliable access to various data points for research, experimentation, and development of the system.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"/>
              <a:buChar char="➔"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Consumers: 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 They are indirectly affected by outages and expect a stable power supply; better management will improve service reliability.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20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20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Users needs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2" name="Google Shape;92;p20"/>
          <p:cNvSpPr txBox="1"/>
          <p:nvPr/>
        </p:nvSpPr>
        <p:spPr>
          <a:xfrm>
            <a:off x="604520" y="1037318"/>
            <a:ext cx="7701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"/>
              <a:buChar char="➔"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Grid Operators: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 Need an intuitive UI, customizable dashboards, and predictive models to act on grid data efficiently.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"/>
              <a:buChar char="➔"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Energy Producers: 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Need real-time alerts and detailed analytics to ensure grid optimization.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"/>
              <a:buChar char="➔"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Researchers</a:t>
            </a: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 and Consumers: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 Need easy access to grid information and reliable performance insights to contribute to research or understand energy use trends.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21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21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Initial Requirements List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9" name="Google Shape;99;p21"/>
          <p:cNvSpPr txBox="1"/>
          <p:nvPr/>
        </p:nvSpPr>
        <p:spPr>
          <a:xfrm>
            <a:off x="604520" y="1037318"/>
            <a:ext cx="7701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Aesthetic</a:t>
            </a:r>
            <a:endParaRPr b="1"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The product should provide a user-friendly interface that is appealing and easy to use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User Interaction</a:t>
            </a:r>
            <a:endParaRPr b="1"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Information should be accessed easily and intuitively on the website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The product shall visualize 1000s of nodes on the map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The product shall support creating display functions to display different categories of information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Resource</a:t>
            </a:r>
            <a:endParaRPr b="1"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The product should seamlessly integrate with the existing graphical database backend.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The product should integrate with the existing authentication system using FireBase</a:t>
            </a: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b="1" sz="12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22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22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Initial Requirements List (Cont.)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6" name="Google Shape;106;p22"/>
          <p:cNvSpPr txBox="1"/>
          <p:nvPr/>
        </p:nvSpPr>
        <p:spPr>
          <a:xfrm>
            <a:off x="604520" y="1037318"/>
            <a:ext cx="7701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Functional</a:t>
            </a:r>
            <a:endParaRPr b="1"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The product should support multiple dashboards, each being able to be customized with widgets to the users' choosing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Each widget should be customizable to the user's liking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The product should provide a code editor that supports concurrent users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The product should be able to handle the dynamic rendering of thousands of data nodes in real time without any noticeable delays.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3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3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Relevant Engineering Standards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3" name="Google Shape;113;p23"/>
          <p:cNvSpPr txBox="1"/>
          <p:nvPr/>
        </p:nvSpPr>
        <p:spPr>
          <a:xfrm>
            <a:off x="676775" y="1125150"/>
            <a:ext cx="7620000" cy="3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ISO/IEC/IEEE 90003:2018: Software Engineering Guidelines for Application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ISO 50001:2018: Energy Management Systems (EnMS)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IEEE 2030.2-2015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Light"/>
              <a:buChar char="◆"/>
            </a:pPr>
            <a:r>
              <a:rPr lang="en"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IEEE Guide for the Interoperability of Energy Storage Systems Integrated with the Electric Power Infrastructure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IEEE 1924.1-2022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Light"/>
              <a:buChar char="◆"/>
            </a:pPr>
            <a:r>
              <a:rPr lang="en"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IEEE Recommended Practice for Developing Energy-Efficient Power-Proportional Digital Architectures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IEEE 1547.3-2023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Light"/>
              <a:buChar char="◆"/>
            </a:pPr>
            <a:r>
              <a:rPr lang="en"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IEEE Guide for Cybersecurity of Distributed Energy Resources Interconnected with Electric Power Systems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24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24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Conclusion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604520" y="1037318"/>
            <a:ext cx="7701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b="1"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GridAI</a:t>
            </a: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is an innovative solution designed to optimize grid operations with AI, addressing major challenges in handling large datasets, real-time data visualization, and predictive fault detection.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"/>
              <a:buChar char="➔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By focusing on user needs, GridAI ensures faster decision-making, improved grid efficiency, and higher reliability.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"/>
              <a:buChar char="➔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With adherence to relevant engineering standards and the ability to scale, GridAI aims to revolutionize grid management for operators, producers, researchers, and consumers alike.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