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Medium"/>
      <p:regular r:id="rId13"/>
      <p:bold r:id="rId14"/>
      <p:italic r:id="rId15"/>
      <p:boldItalic r:id="rId16"/>
    </p:embeddedFont>
    <p:embeddedFont>
      <p:font typeface="Merriweather Light"/>
      <p:regular r:id="rId17"/>
      <p:bold r:id="rId18"/>
      <p:italic r:id="rId19"/>
      <p:boldItalic r:id="rId20"/>
    </p:embeddedFont>
    <p:embeddedFont>
      <p:font typeface="Open Sans ExtraBold"/>
      <p:bold r:id="rId21"/>
      <p:boldItalic r:id="rId22"/>
    </p:embeddedFont>
    <p:embeddedFont>
      <p:font typeface="Oswald"/>
      <p:regular r:id="rId23"/>
      <p:bold r:id="rId24"/>
    </p:embeddedFont>
    <p:embeddedFont>
      <p:font typeface="Open Sans Ligh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Light-boldItalic.fntdata"/><Relationship Id="rId22" Type="http://schemas.openxmlformats.org/officeDocument/2006/relationships/font" Target="fonts/OpenSansExtraBold-boldItalic.fntdata"/><Relationship Id="rId21" Type="http://schemas.openxmlformats.org/officeDocument/2006/relationships/font" Target="fonts/OpenSansExtraBold-bold.fntdata"/><Relationship Id="rId24" Type="http://schemas.openxmlformats.org/officeDocument/2006/relationships/font" Target="fonts/Oswald-bold.fntdata"/><Relationship Id="rId23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Light-bold.fntdata"/><Relationship Id="rId25" Type="http://schemas.openxmlformats.org/officeDocument/2006/relationships/font" Target="fonts/OpenSansLight-regular.fntdata"/><Relationship Id="rId28" Type="http://schemas.openxmlformats.org/officeDocument/2006/relationships/font" Target="fonts/OpenSansLight-boldItalic.fntdata"/><Relationship Id="rId27" Type="http://schemas.openxmlformats.org/officeDocument/2006/relationships/font" Target="fonts/OpenSans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Medium-regular.fntdata"/><Relationship Id="rId12" Type="http://schemas.openxmlformats.org/officeDocument/2006/relationships/slide" Target="slides/slide7.xml"/><Relationship Id="rId15" Type="http://schemas.openxmlformats.org/officeDocument/2006/relationships/font" Target="fonts/RobotoMedium-italic.fntdata"/><Relationship Id="rId14" Type="http://schemas.openxmlformats.org/officeDocument/2006/relationships/font" Target="fonts/RobotoMedium-bold.fntdata"/><Relationship Id="rId17" Type="http://schemas.openxmlformats.org/officeDocument/2006/relationships/font" Target="fonts/MerriweatherLight-regular.fntdata"/><Relationship Id="rId16" Type="http://schemas.openxmlformats.org/officeDocument/2006/relationships/font" Target="fonts/RobotoMedium-boldItalic.fntdata"/><Relationship Id="rId19" Type="http://schemas.openxmlformats.org/officeDocument/2006/relationships/font" Target="fonts/MerriweatherLight-italic.fntdata"/><Relationship Id="rId18" Type="http://schemas.openxmlformats.org/officeDocument/2006/relationships/font" Target="fonts/Merriweather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f94711751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g2f947117515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07bdf09b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307bdf09b3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07bdf09b3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307bdf09b35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07bdf09b3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307bdf09b35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07bdf09b3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307bdf09b35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7d972db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307d972db4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07d972db4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307d972db4a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212725" y="2616994"/>
            <a:ext cx="184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6"/>
          <p:cNvPicPr preferRelativeResize="0"/>
          <p:nvPr/>
        </p:nvPicPr>
        <p:blipFill rotWithShape="1">
          <a:blip r:embed="rId3">
            <a:alphaModFix/>
          </a:blip>
          <a:srcRect b="0" l="5906" r="5534" t="0"/>
          <a:stretch/>
        </p:blipFill>
        <p:spPr>
          <a:xfrm>
            <a:off x="0" y="-19050"/>
            <a:ext cx="9143998" cy="516255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6"/>
          <p:cNvSpPr/>
          <p:nvPr/>
        </p:nvSpPr>
        <p:spPr>
          <a:xfrm>
            <a:off x="0" y="-19050"/>
            <a:ext cx="9144000" cy="5162700"/>
          </a:xfrm>
          <a:prstGeom prst="rect">
            <a:avLst/>
          </a:prstGeom>
          <a:solidFill>
            <a:srgbClr val="C8102E">
              <a:alpha val="898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0" name="Google Shape;60;p16"/>
          <p:cNvSpPr txBox="1"/>
          <p:nvPr/>
        </p:nvSpPr>
        <p:spPr>
          <a:xfrm>
            <a:off x="934450" y="2734641"/>
            <a:ext cx="71628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Lightning Talk 1: Product </a:t>
            </a:r>
            <a:r>
              <a:rPr lang="en" sz="25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Research</a:t>
            </a:r>
            <a:endParaRPr sz="23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1" name="Google Shape;61;p16"/>
          <p:cNvSpPr txBox="1"/>
          <p:nvPr/>
        </p:nvSpPr>
        <p:spPr>
          <a:xfrm>
            <a:off x="914400" y="2175773"/>
            <a:ext cx="7162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GridAI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ISU LEFT white.eps" id="62" name="Google Shape;62;p16"/>
          <p:cNvPicPr preferRelativeResize="0"/>
          <p:nvPr/>
        </p:nvPicPr>
        <p:blipFill rotWithShape="1">
          <a:blip r:embed="rId4">
            <a:alphaModFix/>
          </a:blip>
          <a:srcRect b="38233" l="0" r="0" t="0"/>
          <a:stretch/>
        </p:blipFill>
        <p:spPr>
          <a:xfrm>
            <a:off x="6434425" y="4718498"/>
            <a:ext cx="2396500" cy="2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 txBox="1"/>
          <p:nvPr/>
        </p:nvSpPr>
        <p:spPr>
          <a:xfrm>
            <a:off x="934453" y="3839364"/>
            <a:ext cx="71628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Skyler Kutsch    Rangsimun Bargman    Franck Biyoghe Bi Ndoutoume</a:t>
            </a:r>
            <a:b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Jesus Soto Gonzalez    Hang Thang    Justin Soberano B.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64" name="Google Shape;64;p16"/>
          <p:cNvCxnSpPr/>
          <p:nvPr/>
        </p:nvCxnSpPr>
        <p:spPr>
          <a:xfrm>
            <a:off x="0" y="3371850"/>
            <a:ext cx="9144000" cy="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F1BE48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7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17"/>
          <p:cNvSpPr txBox="1"/>
          <p:nvPr/>
        </p:nvSpPr>
        <p:spPr>
          <a:xfrm>
            <a:off x="604520" y="437332"/>
            <a:ext cx="510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Project Overview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1" name="Google Shape;71;p17"/>
          <p:cNvSpPr txBox="1"/>
          <p:nvPr/>
        </p:nvSpPr>
        <p:spPr>
          <a:xfrm>
            <a:off x="604520" y="1037318"/>
            <a:ext cx="7701300" cy="31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Developing a user-friendly interface for GridAI, an electric power grid management system. The goal is to optimize grid operations for power utility operators and energy producers by visualizing data in real time.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2603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Real </a:t>
            </a: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time</a:t>
            </a: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map visualization.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2603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Interactive dashboards and charts.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2603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D</a:t>
            </a: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evice monitoring.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2603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Data management using interactive file editor.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2603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Seamless integration with the backend (Go and Python services).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18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" name="Google Shape;77;p18"/>
          <p:cNvSpPr txBox="1"/>
          <p:nvPr/>
        </p:nvSpPr>
        <p:spPr>
          <a:xfrm>
            <a:off x="604520" y="437332"/>
            <a:ext cx="510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Problem Statement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604520" y="1037318"/>
            <a:ext cx="7701300" cy="31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Current grid management tools are complex and difficult to use. Operators, consumers, and producers need simpler, more intuitive ways to interact with grid data.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2603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Efficient grid management is critical to maintaining power reliability and reducing downtime in energy production and consumption.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2603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Lack of real-time data visualization hinders quick decision making.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2603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Operators, producers and consumers need a user friendly interface for </a:t>
            </a: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managing</a:t>
            </a: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grid data.</a:t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19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19"/>
          <p:cNvSpPr txBox="1"/>
          <p:nvPr/>
        </p:nvSpPr>
        <p:spPr>
          <a:xfrm>
            <a:off x="604520" y="437332"/>
            <a:ext cx="510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Related Products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5" name="Google Shape;85;p19"/>
          <p:cNvSpPr txBox="1"/>
          <p:nvPr/>
        </p:nvSpPr>
        <p:spPr>
          <a:xfrm>
            <a:off x="604520" y="1037318"/>
            <a:ext cx="7701300" cy="31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Products that are related to out project are GridStatus.io which is a realtime visualizer for the electrical grid. GridStatus.io provides some of the following features that we want to enhance in GridAI: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2603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Dashboards: Implement a customizable analytical dashboard that can be adjusted to the operators/clients needs. </a:t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2603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Analytical Tools: Provide operators powerful tools to detect anomalies before they happen </a:t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2603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APIs: Provide clients with powerful API tools to allow them to use GridAI’s database in their own applications.</a:t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20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20"/>
          <p:cNvSpPr txBox="1"/>
          <p:nvPr/>
        </p:nvSpPr>
        <p:spPr>
          <a:xfrm>
            <a:off x="604520" y="437332"/>
            <a:ext cx="510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Description of Market Gap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2" name="Google Shape;92;p20"/>
          <p:cNvSpPr txBox="1"/>
          <p:nvPr/>
        </p:nvSpPr>
        <p:spPr>
          <a:xfrm>
            <a:off x="604520" y="1037318"/>
            <a:ext cx="7701300" cy="31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Power outages are dangerous! – and currently there are no tools that provide intuitive, simple, and powerful analytical coverage on power grids using AI.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2603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Integration with Legacy Systems: Create a tool that can seamlessly </a:t>
            </a: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interface</a:t>
            </a: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with existing infrastructure without requiring extensive overhauls in demand.</a:t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2603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Real-time processing and </a:t>
            </a: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scalability</a:t>
            </a: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: Handling and analyzing vast amounts of data to provide real-time analytics and high scalability in a simple and intuitive interface.</a:t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2603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Grid Resilience and Disaster Response: With the increasing frequency of extreme weather events, AI tools can enhance grid </a:t>
            </a: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resilience</a:t>
            </a: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and aid in rapid disaster response.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21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" name="Google Shape;98;p21"/>
          <p:cNvSpPr txBox="1"/>
          <p:nvPr/>
        </p:nvSpPr>
        <p:spPr>
          <a:xfrm>
            <a:off x="604520" y="437332"/>
            <a:ext cx="510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New Ideas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9" name="Google Shape;99;p21"/>
          <p:cNvSpPr txBox="1"/>
          <p:nvPr/>
        </p:nvSpPr>
        <p:spPr>
          <a:xfrm>
            <a:off x="604520" y="1037318"/>
            <a:ext cx="7701300" cy="31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Interactive Real-Time Dashboards </a:t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Use advanced data visualization like heat maps, network graphs, and 3D models to represent data in real-time.</a:t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Allow users to personalize their dashboards with drag and drop widgets displaying metrics that are most relevant to them.</a:t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Intuitive Anomaly Detection Interface</a:t>
            </a:r>
            <a:endParaRPr sz="900">
              <a:solidFill>
                <a:srgbClr val="0E0E0E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Implement color-coded indicators and animations to highlight anomalies and </a:t>
            </a: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urgent</a:t>
            </a: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issues. </a:t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Provide temporal representations of data to track the progression of anomalies overtime.</a:t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Predictive Analytics Visualization</a:t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Display predictive models and forecasts using easy-to-understand graphs</a:t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Allow users to simulate different scenarios and see potential outcomes visually.</a:t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p22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p22"/>
          <p:cNvSpPr txBox="1"/>
          <p:nvPr/>
        </p:nvSpPr>
        <p:spPr>
          <a:xfrm>
            <a:off x="604520" y="437332"/>
            <a:ext cx="510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Conclusion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6" name="Google Shape;106;p22"/>
          <p:cNvSpPr txBox="1"/>
          <p:nvPr/>
        </p:nvSpPr>
        <p:spPr>
          <a:xfrm>
            <a:off x="604520" y="1037318"/>
            <a:ext cx="7701300" cy="31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Although there are existing IoT dashboards that are widely used, there are currently no solutions that would provide the comprehensive analysis and predictability that GridAI would.</a:t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Not only will GridAI have a customizable and user-friendly interface, but it will also leverage predictability models and large scale data processing to become a state of the art solution for power grid resource management.</a:t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